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699" r:id="rId3"/>
    <p:sldMasterId id="2147483724" r:id="rId4"/>
  </p:sldMasterIdLst>
  <p:notesMasterIdLst>
    <p:notesMasterId r:id="rId24"/>
  </p:notesMasterIdLst>
  <p:sldIdLst>
    <p:sldId id="272" r:id="rId5"/>
    <p:sldId id="350" r:id="rId6"/>
    <p:sldId id="349" r:id="rId7"/>
    <p:sldId id="348" r:id="rId8"/>
    <p:sldId id="321" r:id="rId9"/>
    <p:sldId id="330" r:id="rId10"/>
    <p:sldId id="329" r:id="rId11"/>
    <p:sldId id="328" r:id="rId12"/>
    <p:sldId id="358" r:id="rId13"/>
    <p:sldId id="357" r:id="rId14"/>
    <p:sldId id="359" r:id="rId15"/>
    <p:sldId id="353" r:id="rId16"/>
    <p:sldId id="354" r:id="rId17"/>
    <p:sldId id="360" r:id="rId18"/>
    <p:sldId id="352" r:id="rId19"/>
    <p:sldId id="355" r:id="rId20"/>
    <p:sldId id="356" r:id="rId21"/>
    <p:sldId id="361" r:id="rId22"/>
    <p:sldId id="337" r:id="rId2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FE2"/>
    <a:srgbClr val="21F326"/>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1644" y="78"/>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varScale="1">
      <p:scale>
        <a:sx n="100" d="100"/>
        <a:sy n="100" d="100"/>
      </p:scale>
      <p:origin x="0" y="-2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9EB02-0248-4B19-9F99-8E8B6F000F04}" type="datetimeFigureOut">
              <a:rPr lang="en-GB" smtClean="0"/>
              <a:t>20/12/2017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80402-804D-4322-89A3-5CD468B9BBAA}" type="slidenum">
              <a:rPr lang="en-GB" smtClean="0"/>
              <a:t>‹#›</a:t>
            </a:fld>
            <a:endParaRPr lang="en-GB"/>
          </a:p>
        </p:txBody>
      </p:sp>
    </p:spTree>
    <p:extLst>
      <p:ext uri="{BB962C8B-B14F-4D97-AF65-F5344CB8AC3E}">
        <p14:creationId xmlns:p14="http://schemas.microsoft.com/office/powerpoint/2010/main" val="366192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1</a:t>
            </a:fld>
            <a:endParaRPr lang="en-GB"/>
          </a:p>
        </p:txBody>
      </p:sp>
    </p:spTree>
    <p:extLst>
      <p:ext uri="{BB962C8B-B14F-4D97-AF65-F5344CB8AC3E}">
        <p14:creationId xmlns:p14="http://schemas.microsoft.com/office/powerpoint/2010/main" val="95454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3303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0233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6634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9122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0699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0427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19</a:t>
            </a:fld>
            <a:endParaRPr lang="en-GB"/>
          </a:p>
        </p:txBody>
      </p:sp>
    </p:spTree>
    <p:extLst>
      <p:ext uri="{BB962C8B-B14F-4D97-AF65-F5344CB8AC3E}">
        <p14:creationId xmlns:p14="http://schemas.microsoft.com/office/powerpoint/2010/main" val="34808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3</a:t>
            </a:fld>
            <a:endParaRPr lang="en-GB"/>
          </a:p>
        </p:txBody>
      </p:sp>
    </p:spTree>
    <p:extLst>
      <p:ext uri="{BB962C8B-B14F-4D97-AF65-F5344CB8AC3E}">
        <p14:creationId xmlns:p14="http://schemas.microsoft.com/office/powerpoint/2010/main" val="428546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4</a:t>
            </a:fld>
            <a:endParaRPr lang="en-GB"/>
          </a:p>
        </p:txBody>
      </p:sp>
    </p:spTree>
    <p:extLst>
      <p:ext uri="{BB962C8B-B14F-4D97-AF65-F5344CB8AC3E}">
        <p14:creationId xmlns:p14="http://schemas.microsoft.com/office/powerpoint/2010/main" val="133890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795BE1-BE5F-4CAB-A023-A31947B388BF}" type="slidenum">
              <a:rPr lang="de-DE" altLang="en-US" sz="1200"/>
              <a:pPr algn="r" eaLnBrk="1" hangingPunct="1"/>
              <a:t>5</a:t>
            </a:fld>
            <a:endParaRPr lang="de-DE"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smtClean="0"/>
          </a:p>
        </p:txBody>
      </p:sp>
    </p:spTree>
    <p:extLst>
      <p:ext uri="{BB962C8B-B14F-4D97-AF65-F5344CB8AC3E}">
        <p14:creationId xmlns:p14="http://schemas.microsoft.com/office/powerpoint/2010/main" val="26894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6</a:t>
            </a:fld>
            <a:endParaRPr lang="en-GB"/>
          </a:p>
        </p:txBody>
      </p:sp>
    </p:spTree>
    <p:extLst>
      <p:ext uri="{BB962C8B-B14F-4D97-AF65-F5344CB8AC3E}">
        <p14:creationId xmlns:p14="http://schemas.microsoft.com/office/powerpoint/2010/main" val="214476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7</a:t>
            </a:fld>
            <a:endParaRPr lang="en-GB"/>
          </a:p>
        </p:txBody>
      </p:sp>
    </p:spTree>
    <p:extLst>
      <p:ext uri="{BB962C8B-B14F-4D97-AF65-F5344CB8AC3E}">
        <p14:creationId xmlns:p14="http://schemas.microsoft.com/office/powerpoint/2010/main" val="2858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80402-804D-4322-89A3-5CD468B9BBAA}" type="slidenum">
              <a:rPr lang="en-GB" smtClean="0"/>
              <a:t>8</a:t>
            </a:fld>
            <a:endParaRPr lang="en-GB"/>
          </a:p>
        </p:txBody>
      </p:sp>
    </p:spTree>
    <p:extLst>
      <p:ext uri="{BB962C8B-B14F-4D97-AF65-F5344CB8AC3E}">
        <p14:creationId xmlns:p14="http://schemas.microsoft.com/office/powerpoint/2010/main" val="285179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0953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780402-804D-4322-89A3-5CD468B9BBAA}"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330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a:t>
            </a:r>
            <a:r>
              <a:rPr lang="en-GB" dirty="0" err="1" smtClean="0"/>
              <a:t>om</a:t>
            </a:r>
            <a:r>
              <a:rPr lang="en-GB" dirty="0" smtClean="0"/>
              <a:t> de </a:t>
            </a:r>
            <a:r>
              <a:rPr lang="en-GB" dirty="0" err="1" smtClean="0"/>
              <a:t>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2475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de-DE"/>
              <a:t>Coordination Meeting / Krasnodar </a:t>
            </a:r>
          </a:p>
        </p:txBody>
      </p:sp>
      <p:sp>
        <p:nvSpPr>
          <p:cNvPr id="4" name="Rectangle 6"/>
          <p:cNvSpPr>
            <a:spLocks noGrp="1" noChangeArrowheads="1"/>
          </p:cNvSpPr>
          <p:nvPr>
            <p:ph type="sldNum" sz="quarter" idx="12"/>
          </p:nvPr>
        </p:nvSpPr>
        <p:spPr>
          <a:ln/>
        </p:spPr>
        <p:txBody>
          <a:bodyPr/>
          <a:lstStyle>
            <a:lvl1pPr>
              <a:defRPr/>
            </a:lvl1pPr>
          </a:lstStyle>
          <a:p>
            <a:pPr>
              <a:defRPr/>
            </a:pPr>
            <a:fld id="{9AFD6289-6A8A-4AC3-9953-FC1E3F71B5DE}" type="slidenum">
              <a:rPr lang="de-DE"/>
              <a:pPr>
                <a:defRPr/>
              </a:pPr>
              <a:t>‹#›</a:t>
            </a:fld>
            <a:endParaRPr lang="de-DE"/>
          </a:p>
        </p:txBody>
      </p:sp>
    </p:spTree>
    <p:extLst>
      <p:ext uri="{BB962C8B-B14F-4D97-AF65-F5344CB8AC3E}">
        <p14:creationId xmlns:p14="http://schemas.microsoft.com/office/powerpoint/2010/main" val="12560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5925258"/>
      </p:ext>
    </p:extLst>
  </p:cSld>
  <p:clrMapOvr>
    <a:masterClrMapping/>
  </p:clrMapOvr>
  <p:transition spd="slow">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Ewa Wietsma</a:t>
            </a:r>
            <a:endParaRPr lang="en-GB"/>
          </a:p>
        </p:txBody>
      </p:sp>
      <p:sp>
        <p:nvSpPr>
          <p:cNvPr id="6" name="Slide Number Placeholder 5"/>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16626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Ewa Wietsma</a:t>
            </a:r>
            <a:endParaRPr lang="en-GB"/>
          </a:p>
        </p:txBody>
      </p:sp>
      <p:sp>
        <p:nvSpPr>
          <p:cNvPr id="6" name="Slide Number Placeholder 5"/>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3591046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Ewa Wietsma</a:t>
            </a:r>
            <a:endParaRPr lang="en-GB"/>
          </a:p>
        </p:txBody>
      </p:sp>
      <p:sp>
        <p:nvSpPr>
          <p:cNvPr id="6" name="Slide Number Placeholder 5"/>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3523204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Ewa Wietsma</a:t>
            </a:r>
            <a:endParaRPr lang="en-GB"/>
          </a:p>
        </p:txBody>
      </p:sp>
      <p:sp>
        <p:nvSpPr>
          <p:cNvPr id="7" name="Slide Number Placeholder 6"/>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189187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313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Ewa Wietsma</a:t>
            </a:r>
            <a:endParaRPr lang="en-GB"/>
          </a:p>
        </p:txBody>
      </p:sp>
      <p:sp>
        <p:nvSpPr>
          <p:cNvPr id="9" name="Slide Number Placeholder 8"/>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625544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Ewa Wietsma</a:t>
            </a:r>
            <a:endParaRPr lang="en-GB"/>
          </a:p>
        </p:txBody>
      </p:sp>
      <p:sp>
        <p:nvSpPr>
          <p:cNvPr id="5" name="Slide Number Placeholder 4"/>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629525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Ewa Wietsma</a:t>
            </a:r>
            <a:endParaRPr lang="en-GB"/>
          </a:p>
        </p:txBody>
      </p:sp>
      <p:sp>
        <p:nvSpPr>
          <p:cNvPr id="4" name="Slide Number Placeholder 3"/>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641155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Ewa Wietsma</a:t>
            </a:r>
            <a:endParaRPr lang="en-GB"/>
          </a:p>
        </p:txBody>
      </p:sp>
      <p:sp>
        <p:nvSpPr>
          <p:cNvPr id="7" name="Slide Number Placeholder 6"/>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3604555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Ewa Wietsma</a:t>
            </a:r>
            <a:endParaRPr lang="en-GB"/>
          </a:p>
        </p:txBody>
      </p:sp>
      <p:sp>
        <p:nvSpPr>
          <p:cNvPr id="7" name="Slide Number Placeholder 6"/>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1322041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Ewa Wietsma</a:t>
            </a:r>
            <a:endParaRPr lang="en-GB"/>
          </a:p>
        </p:txBody>
      </p:sp>
      <p:sp>
        <p:nvSpPr>
          <p:cNvPr id="6" name="Slide Number Placeholder 5"/>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005621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Ewa Wietsma</a:t>
            </a:r>
            <a:endParaRPr lang="en-GB"/>
          </a:p>
        </p:txBody>
      </p:sp>
      <p:sp>
        <p:nvSpPr>
          <p:cNvPr id="6" name="Slide Number Placeholder 5"/>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138640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Ewa Wietsma</a:t>
            </a:r>
            <a:endParaRPr lang="en-GB"/>
          </a:p>
        </p:txBody>
      </p:sp>
      <p:sp>
        <p:nvSpPr>
          <p:cNvPr id="5" name="Slide Number Placeholder 4"/>
          <p:cNvSpPr>
            <a:spLocks noGrp="1"/>
          </p:cNvSpPr>
          <p:nvPr>
            <p:ph type="sldNum" sz="quarter" idx="12"/>
          </p:nvPr>
        </p:nvSpPr>
        <p:spPr/>
        <p:txBody>
          <a:bodyPr/>
          <a:lstStyle/>
          <a:p>
            <a:fld id="{FCF6D2BB-60C9-45C0-91E0-431D41A05493}" type="slidenum">
              <a:rPr lang="en-GB" smtClean="0"/>
              <a:t>‹#›</a:t>
            </a:fld>
            <a:endParaRPr lang="en-GB"/>
          </a:p>
        </p:txBody>
      </p:sp>
    </p:spTree>
    <p:extLst>
      <p:ext uri="{BB962C8B-B14F-4D97-AF65-F5344CB8AC3E}">
        <p14:creationId xmlns:p14="http://schemas.microsoft.com/office/powerpoint/2010/main" val="2698142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15812686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880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88944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en-GB" dirty="0"/>
          </a:p>
        </p:txBody>
      </p:sp>
    </p:spTree>
    <p:extLst>
      <p:ext uri="{BB962C8B-B14F-4D97-AF65-F5344CB8AC3E}">
        <p14:creationId xmlns:p14="http://schemas.microsoft.com/office/powerpoint/2010/main" val="197676990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5861019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7571909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28446689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30230901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14570528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62237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150000"/>
              </a:lnSpc>
              <a:spcBef>
                <a:spcPct val="0"/>
              </a:spcBef>
              <a:spcAft>
                <a:spcPct val="0"/>
              </a:spcAft>
            </a:pPr>
            <a:endParaRPr lang="en-GB" sz="1400" dirty="0" smtClean="0">
              <a:solidFill>
                <a:srgbClr val="9BBB59"/>
              </a:solidFill>
            </a:endParaRPr>
          </a:p>
          <a:p>
            <a:pPr algn="ctr" fontAlgn="base">
              <a:lnSpc>
                <a:spcPct val="150000"/>
              </a:lnSpc>
              <a:spcBef>
                <a:spcPct val="0"/>
              </a:spcBef>
              <a:spcAft>
                <a:spcPct val="0"/>
              </a:spcAft>
            </a:pPr>
            <a:r>
              <a:rPr lang="en-GB" sz="1400" dirty="0" smtClean="0">
                <a:solidFill>
                  <a:srgbClr val="9BBB59"/>
                </a:solidFill>
              </a:rPr>
              <a:t> </a:t>
            </a:r>
            <a:r>
              <a:rPr lang="en-GB" sz="1400" dirty="0" err="1" smtClean="0">
                <a:solidFill>
                  <a:srgbClr val="9BBB59"/>
                </a:solidFill>
              </a:rPr>
              <a:t>Ewa</a:t>
            </a:r>
            <a:r>
              <a:rPr lang="en-GB" sz="1400" dirty="0" smtClean="0">
                <a:solidFill>
                  <a:srgbClr val="9BBB59"/>
                </a:solidFill>
              </a:rPr>
              <a:t> </a:t>
            </a:r>
            <a:r>
              <a:rPr lang="en-GB" sz="1400" dirty="0" err="1" smtClean="0">
                <a:solidFill>
                  <a:srgbClr val="9BBB59"/>
                </a:solidFill>
              </a:rPr>
              <a:t>Wietsma</a:t>
            </a:r>
            <a:r>
              <a:rPr lang="en-GB" sz="1400" dirty="0">
                <a:solidFill>
                  <a:srgbClr val="9BBB59"/>
                </a:solidFill>
              </a:rPr>
              <a:t/>
            </a:r>
            <a:br>
              <a:rPr lang="en-GB" sz="1400" dirty="0">
                <a:solidFill>
                  <a:srgbClr val="9BBB59"/>
                </a:solidFill>
              </a:rPr>
            </a:br>
            <a:endParaRPr lang="en-GB" sz="1400" dirty="0">
              <a:solidFill>
                <a:srgbClr val="9BBB59"/>
              </a:solidFill>
            </a:endParaRPr>
          </a:p>
        </p:txBody>
      </p:sp>
    </p:spTree>
    <p:extLst>
      <p:ext uri="{BB962C8B-B14F-4D97-AF65-F5344CB8AC3E}">
        <p14:creationId xmlns:p14="http://schemas.microsoft.com/office/powerpoint/2010/main" val="28762591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135298130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15704972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295716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70888123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77689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4859752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56797974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24078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6734298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13987257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79129935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150000"/>
              </a:lnSpc>
              <a:spcBef>
                <a:spcPct val="0"/>
              </a:spcBef>
              <a:spcAft>
                <a:spcPct val="0"/>
              </a:spcAft>
            </a:pPr>
            <a:r>
              <a:rPr lang="en-GB" sz="1000">
                <a:solidFill>
                  <a:srgbClr val="9BBB59"/>
                </a:solidFill>
              </a:rPr>
              <a:t>Space for partner logo’s </a:t>
            </a:r>
            <a:br>
              <a:rPr lang="en-GB" sz="1000">
                <a:solidFill>
                  <a:srgbClr val="9BBB59"/>
                </a:solidFill>
              </a:rPr>
            </a:br>
            <a:r>
              <a:rPr lang="en-GB" sz="800">
                <a:solidFill>
                  <a:srgbClr val="9BBB59"/>
                </a:solidFill>
              </a:rPr>
              <a:t>(place a white shape behind the logo’s to hide this text and border)</a:t>
            </a:r>
            <a:endParaRPr lang="en-GB" sz="800" dirty="0">
              <a:solidFill>
                <a:srgbClr val="9BBB59"/>
              </a:solidFill>
            </a:endParaRPr>
          </a:p>
        </p:txBody>
      </p:sp>
    </p:spTree>
    <p:extLst>
      <p:ext uri="{BB962C8B-B14F-4D97-AF65-F5344CB8AC3E}">
        <p14:creationId xmlns:p14="http://schemas.microsoft.com/office/powerpoint/2010/main" val="747151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0C6820C-5174-4FE3-84D7-2C5A5C9BBFA1}" type="datetimeFigureOut">
              <a:rPr lang="ru-RU">
                <a:solidFill>
                  <a:prstClr val="black"/>
                </a:solidFill>
                <a:latin typeface="Calibri" pitchFamily="34" charset="0"/>
              </a:rPr>
              <a:pPr fontAlgn="base">
                <a:spcBef>
                  <a:spcPct val="0"/>
                </a:spcBef>
                <a:spcAft>
                  <a:spcPct val="0"/>
                </a:spcAft>
              </a:pPr>
              <a:t>20.12.2017</a:t>
            </a:fld>
            <a:endParaRPr lang="ru-RU">
              <a:solidFill>
                <a:prstClr val="black"/>
              </a:solidFill>
              <a:latin typeface="Calibri" pitchFamily="34"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ru-RU">
              <a:solidFill>
                <a:prstClr val="black"/>
              </a:solidFill>
              <a:latin typeface="Calibri" pitchFamily="34"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C4ED456D-21F2-4718-AD07-08F541543841}" type="slidenum">
              <a:rPr lang="ru-RU">
                <a:solidFill>
                  <a:prstClr val="black"/>
                </a:solidFill>
                <a:latin typeface="Calibri" pitchFamily="34" charset="0"/>
              </a:rPr>
              <a:pPr fontAlgn="base">
                <a:spcBef>
                  <a:spcPct val="0"/>
                </a:spcBef>
                <a:spcAft>
                  <a:spcPct val="0"/>
                </a:spcAft>
              </a:pPr>
              <a:t>‹#›</a:t>
            </a:fld>
            <a:endParaRPr lang="ru-RU">
              <a:solidFill>
                <a:prstClr val="black"/>
              </a:solidFill>
              <a:latin typeface="Calibri" pitchFamily="34" charset="0"/>
            </a:endParaRPr>
          </a:p>
        </p:txBody>
      </p:sp>
    </p:spTree>
    <p:extLst>
      <p:ext uri="{BB962C8B-B14F-4D97-AF65-F5344CB8AC3E}">
        <p14:creationId xmlns:p14="http://schemas.microsoft.com/office/powerpoint/2010/main" val="231487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8818961"/>
      </p:ext>
    </p:extLst>
  </p:cSld>
  <p:clrMapOvr>
    <a:masterClrMapping/>
  </p:clrMapOvr>
  <p:transition spd="slow">
    <p:split orient="vert"/>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Datum, Auteursnaam</a:t>
            </a:r>
          </a:p>
        </p:txBody>
      </p:sp>
    </p:spTree>
    <p:extLst>
      <p:ext uri="{BB962C8B-B14F-4D97-AF65-F5344CB8AC3E}">
        <p14:creationId xmlns:p14="http://schemas.microsoft.com/office/powerpoint/2010/main" val="326492814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41048755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892820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59466939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5489643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5188425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199713599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417189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Ondertitel</a:t>
            </a: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Datum, Auteursnaam</a:t>
            </a: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Tree>
    <p:extLst>
      <p:ext uri="{BB962C8B-B14F-4D97-AF65-F5344CB8AC3E}">
        <p14:creationId xmlns:p14="http://schemas.microsoft.com/office/powerpoint/2010/main" val="28603855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nl-NL" dirty="0" smtClean="0"/>
              <a:t>Klik om de modelstijlen te bewerken</a:t>
            </a:r>
          </a:p>
        </p:txBody>
      </p:sp>
    </p:spTree>
    <p:extLst>
      <p:ext uri="{BB962C8B-B14F-4D97-AF65-F5344CB8AC3E}">
        <p14:creationId xmlns:p14="http://schemas.microsoft.com/office/powerpoint/2010/main" val="131453128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smtClean="0"/>
              <a:t>Klik om de modelstijl</a:t>
            </a:r>
            <a:endParaRPr lang="nl-NL" dirty="0"/>
          </a:p>
        </p:txBody>
      </p:sp>
    </p:spTree>
    <p:extLst>
      <p:ext uri="{BB962C8B-B14F-4D97-AF65-F5344CB8AC3E}">
        <p14:creationId xmlns:p14="http://schemas.microsoft.com/office/powerpoint/2010/main" val="111880223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572914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72782890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134311122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770686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79226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smtClean="0"/>
              <a:t>Klik om de stijl te bewerken</a:t>
            </a:r>
            <a:endParaRPr lang="nl-NL"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345575491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smtClean="0"/>
              <a:t>Klik om de stijl te bewerken</a:t>
            </a:r>
            <a:endParaRPr lang="nl-NL"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3291872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smtClean="0"/>
              <a:t>Klik om de stijl te bewerken</a:t>
            </a:r>
            <a:endParaRPr lang="nl-NL"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nl-NL" dirty="0" smtClean="0"/>
              <a:t>Klik om de modelstijlen te bewerken</a:t>
            </a:r>
          </a:p>
        </p:txBody>
      </p:sp>
    </p:spTree>
    <p:extLst>
      <p:ext uri="{BB962C8B-B14F-4D97-AF65-F5344CB8AC3E}">
        <p14:creationId xmlns:p14="http://schemas.microsoft.com/office/powerpoint/2010/main" val="4340800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smtClean="0"/>
              <a:t>Klik om de stijl te bewerken</a:t>
            </a:r>
            <a:endParaRPr lang="nl-NL"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nl-NL" dirty="0" smtClean="0"/>
              <a:t>Klik om de modelstijlen te bewerken</a:t>
            </a:r>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6791219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grpSp>
        <p:nvGrpSpPr>
          <p:cNvPr id="4" name="Group 50"/>
          <p:cNvGrpSpPr>
            <a:grpSpLocks/>
          </p:cNvGrpSpPr>
          <p:nvPr/>
        </p:nvGrpSpPr>
        <p:grpSpPr bwMode="auto">
          <a:xfrm>
            <a:off x="0" y="855663"/>
            <a:ext cx="9144000" cy="6000750"/>
            <a:chOff x="0" y="539"/>
            <a:chExt cx="5760" cy="3780"/>
          </a:xfrm>
        </p:grpSpPr>
        <p:grpSp>
          <p:nvGrpSpPr>
            <p:cNvPr id="5" name="Group 44"/>
            <p:cNvGrpSpPr>
              <a:grpSpLocks/>
            </p:cNvGrpSpPr>
            <p:nvPr/>
          </p:nvGrpSpPr>
          <p:grpSpPr bwMode="auto">
            <a:xfrm>
              <a:off x="0" y="539"/>
              <a:ext cx="5760" cy="3240"/>
              <a:chOff x="0" y="539"/>
              <a:chExt cx="5760" cy="3240"/>
            </a:xfrm>
          </p:grpSpPr>
          <p:sp>
            <p:nvSpPr>
              <p:cNvPr id="7" name="Line 39"/>
              <p:cNvSpPr>
                <a:spLocks noChangeShapeType="1"/>
              </p:cNvSpPr>
              <p:nvPr/>
            </p:nvSpPr>
            <p:spPr bwMode="auto">
              <a:xfrm>
                <a:off x="0" y="539"/>
                <a:ext cx="576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05172"/>
                  </a:solidFill>
                </a:endParaRPr>
              </a:p>
            </p:txBody>
          </p:sp>
          <p:sp>
            <p:nvSpPr>
              <p:cNvPr id="8" name="Line 42"/>
              <p:cNvSpPr>
                <a:spLocks noChangeShapeType="1"/>
              </p:cNvSpPr>
              <p:nvPr/>
            </p:nvSpPr>
            <p:spPr bwMode="auto">
              <a:xfrm>
                <a:off x="0" y="3779"/>
                <a:ext cx="576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a:solidFill>
                    <a:srgbClr val="005172"/>
                  </a:solidFill>
                </a:endParaRPr>
              </a:p>
            </p:txBody>
          </p:sp>
        </p:grpSp>
        <p:pic>
          <p:nvPicPr>
            <p:cNvPr id="6" name="Picture 49" descr="_UN_EN_k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79"/>
              <a:ext cx="57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4144453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9906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19600" y="9906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7950665"/>
      </p:ext>
    </p:extLst>
  </p:cSld>
  <p:clrMapOvr>
    <a:masterClrMapping/>
  </p:clrMapOvr>
  <p:transition spd="slow">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65967"/>
      </p:ext>
    </p:extLst>
  </p:cSld>
  <p:clrMapOvr>
    <a:masterClrMapping/>
  </p:clrMapOvr>
  <p:transition spd="med">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150000"/>
              </a:lnSpc>
              <a:spcBef>
                <a:spcPct val="0"/>
              </a:spcBef>
              <a:spcAft>
                <a:spcPct val="0"/>
              </a:spcAft>
            </a:pPr>
            <a:endParaRPr lang="en-GB" sz="1400" dirty="0" smtClean="0">
              <a:solidFill>
                <a:srgbClr val="9BBB59"/>
              </a:solidFill>
            </a:endParaRPr>
          </a:p>
          <a:p>
            <a:pPr algn="ctr" fontAlgn="base">
              <a:lnSpc>
                <a:spcPct val="150000"/>
              </a:lnSpc>
              <a:spcBef>
                <a:spcPct val="0"/>
              </a:spcBef>
              <a:spcAft>
                <a:spcPct val="0"/>
              </a:spcAft>
            </a:pPr>
            <a:r>
              <a:rPr lang="en-GB" sz="1400" dirty="0" smtClean="0">
                <a:solidFill>
                  <a:srgbClr val="9BBB59"/>
                </a:solidFill>
              </a:rPr>
              <a:t> </a:t>
            </a:r>
            <a:r>
              <a:rPr lang="en-GB" sz="1400" dirty="0" err="1" smtClean="0">
                <a:solidFill>
                  <a:srgbClr val="9BBB59"/>
                </a:solidFill>
              </a:rPr>
              <a:t>Ewa</a:t>
            </a:r>
            <a:r>
              <a:rPr lang="en-GB" sz="1400" dirty="0" smtClean="0">
                <a:solidFill>
                  <a:srgbClr val="9BBB59"/>
                </a:solidFill>
              </a:rPr>
              <a:t> </a:t>
            </a:r>
            <a:r>
              <a:rPr lang="en-GB" sz="1400" dirty="0" err="1" smtClean="0">
                <a:solidFill>
                  <a:srgbClr val="9BBB59"/>
                </a:solidFill>
              </a:rPr>
              <a:t>Wietsma</a:t>
            </a:r>
            <a:r>
              <a:rPr lang="en-GB" sz="1400" dirty="0">
                <a:solidFill>
                  <a:srgbClr val="9BBB59"/>
                </a:solidFill>
              </a:rPr>
              <a:t/>
            </a:r>
            <a:br>
              <a:rPr lang="en-GB" sz="1400" dirty="0">
                <a:solidFill>
                  <a:srgbClr val="9BBB59"/>
                </a:solidFill>
              </a:rPr>
            </a:br>
            <a:endParaRPr lang="en-GB" sz="1400" dirty="0">
              <a:solidFill>
                <a:srgbClr val="9BBB59"/>
              </a:solidFill>
            </a:endParaRPr>
          </a:p>
        </p:txBody>
      </p:sp>
    </p:spTree>
    <p:extLst>
      <p:ext uri="{BB962C8B-B14F-4D97-AF65-F5344CB8AC3E}">
        <p14:creationId xmlns:p14="http://schemas.microsoft.com/office/powerpoint/2010/main" val="216155713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150000"/>
              </a:lnSpc>
              <a:spcBef>
                <a:spcPct val="0"/>
              </a:spcBef>
              <a:spcAft>
                <a:spcPct val="0"/>
              </a:spcAft>
            </a:pPr>
            <a:endParaRPr lang="en-GB" sz="1400" dirty="0" smtClean="0">
              <a:solidFill>
                <a:srgbClr val="9BBB59"/>
              </a:solidFill>
            </a:endParaRPr>
          </a:p>
          <a:p>
            <a:pPr algn="ctr" fontAlgn="base">
              <a:lnSpc>
                <a:spcPct val="150000"/>
              </a:lnSpc>
              <a:spcBef>
                <a:spcPct val="0"/>
              </a:spcBef>
              <a:spcAft>
                <a:spcPct val="0"/>
              </a:spcAft>
            </a:pPr>
            <a:r>
              <a:rPr lang="en-GB" sz="1400" dirty="0" smtClean="0">
                <a:solidFill>
                  <a:srgbClr val="9BBB59"/>
                </a:solidFill>
              </a:rPr>
              <a:t> </a:t>
            </a:r>
            <a:r>
              <a:rPr lang="en-GB" sz="1400" dirty="0" err="1" smtClean="0">
                <a:solidFill>
                  <a:srgbClr val="9BBB59"/>
                </a:solidFill>
              </a:rPr>
              <a:t>Ewa</a:t>
            </a:r>
            <a:r>
              <a:rPr lang="en-GB" sz="1400" dirty="0" smtClean="0">
                <a:solidFill>
                  <a:srgbClr val="9BBB59"/>
                </a:solidFill>
              </a:rPr>
              <a:t> </a:t>
            </a:r>
            <a:r>
              <a:rPr lang="en-GB" sz="1400" dirty="0" err="1" smtClean="0">
                <a:solidFill>
                  <a:srgbClr val="9BBB59"/>
                </a:solidFill>
              </a:rPr>
              <a:t>Wietsma</a:t>
            </a:r>
            <a:r>
              <a:rPr lang="en-GB" sz="1400" dirty="0">
                <a:solidFill>
                  <a:srgbClr val="9BBB59"/>
                </a:solidFill>
              </a:rPr>
              <a:t/>
            </a:r>
            <a:br>
              <a:rPr lang="en-GB" sz="1400" dirty="0">
                <a:solidFill>
                  <a:srgbClr val="9BBB59"/>
                </a:solidFill>
              </a:rPr>
            </a:br>
            <a:endParaRPr lang="en-GB" sz="1400" dirty="0">
              <a:solidFill>
                <a:srgbClr val="9BBB59"/>
              </a:solidFill>
            </a:endParaRPr>
          </a:p>
        </p:txBody>
      </p:sp>
    </p:spTree>
    <p:extLst>
      <p:ext uri="{BB962C8B-B14F-4D97-AF65-F5344CB8AC3E}">
        <p14:creationId xmlns:p14="http://schemas.microsoft.com/office/powerpoint/2010/main" val="10125518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2.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theme" Target="../theme/theme4.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image" Target="../media/image4.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pic>
        <p:nvPicPr>
          <p:cNvPr id="2" name="Picture 1"/>
          <p:cNvPicPr>
            <a:picLocks/>
          </p:cNvPicPr>
          <p:nvPr userDrawn="1"/>
        </p:nvPicPr>
        <p:blipFill>
          <a:blip r:embed="rId27">
            <a:extLst>
              <a:ext uri="{28A0092B-C50C-407E-A947-70E740481C1C}">
                <a14:useLocalDpi xmlns:a14="http://schemas.microsoft.com/office/drawing/2010/main" val="0"/>
              </a:ext>
            </a:extLst>
          </a:blip>
          <a:stretch>
            <a:fillRect/>
          </a:stretch>
        </p:blipFill>
        <p:spPr bwMode="hidden">
          <a:xfrm>
            <a:off x="-7143" y="219075"/>
            <a:ext cx="9144000" cy="6858000"/>
          </a:xfrm>
          <a:prstGeom prst="rect">
            <a:avLst/>
          </a:prstGeom>
        </p:spPr>
      </p:pic>
      <p:sp>
        <p:nvSpPr>
          <p:cNvPr id="3" name="TextBox 2"/>
          <p:cNvSpPr txBox="1"/>
          <p:nvPr userDrawn="1"/>
        </p:nvSpPr>
        <p:spPr>
          <a:xfrm>
            <a:off x="3962401" y="6555288"/>
            <a:ext cx="1452562" cy="302712"/>
          </a:xfrm>
          <a:prstGeom prst="rect">
            <a:avLst/>
          </a:prstGeom>
          <a:noFill/>
        </p:spPr>
        <p:txBody>
          <a:bodyPr wrap="square" rtlCol="0">
            <a:spAutoFit/>
          </a:bodyPr>
          <a:lstStyle/>
          <a:p>
            <a:pPr>
              <a:lnSpc>
                <a:spcPts val="1800"/>
              </a:lnSpc>
            </a:pPr>
            <a:r>
              <a:rPr lang="en-GB" sz="1400" dirty="0" err="1" smtClean="0">
                <a:solidFill>
                  <a:schemeClr val="accent5">
                    <a:lumMod val="20000"/>
                    <a:lumOff val="80000"/>
                  </a:schemeClr>
                </a:solidFill>
                <a:latin typeface="Verdana" pitchFamily="34" charset="0"/>
              </a:rPr>
              <a:t>Ewa</a:t>
            </a:r>
            <a:r>
              <a:rPr lang="en-GB" sz="1400" dirty="0" smtClean="0">
                <a:solidFill>
                  <a:schemeClr val="accent5">
                    <a:lumMod val="20000"/>
                    <a:lumOff val="80000"/>
                  </a:schemeClr>
                </a:solidFill>
                <a:latin typeface="Verdana" pitchFamily="34" charset="0"/>
              </a:rPr>
              <a:t> </a:t>
            </a:r>
            <a:r>
              <a:rPr lang="en-GB" sz="1400" dirty="0" err="1" smtClean="0">
                <a:solidFill>
                  <a:schemeClr val="accent5">
                    <a:lumMod val="20000"/>
                    <a:lumOff val="80000"/>
                  </a:schemeClr>
                </a:solidFill>
                <a:latin typeface="Verdana" pitchFamily="34" charset="0"/>
              </a:rPr>
              <a:t>Wietsma</a:t>
            </a:r>
            <a:endParaRPr lang="en-GB" sz="1400" dirty="0" smtClean="0">
              <a:solidFill>
                <a:schemeClr val="accent5">
                  <a:lumMod val="20000"/>
                  <a:lumOff val="80000"/>
                </a:schemeClr>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95" r:id="rId2"/>
    <p:sldLayoutId id="2147483694" r:id="rId3"/>
    <p:sldLayoutId id="2147483680" r:id="rId4"/>
    <p:sldLayoutId id="2147483667" r:id="rId5"/>
    <p:sldLayoutId id="2147483669" r:id="rId6"/>
    <p:sldLayoutId id="2147483670" r:id="rId7"/>
    <p:sldLayoutId id="2147483671" r:id="rId8"/>
    <p:sldLayoutId id="2147483672" r:id="rId9"/>
    <p:sldLayoutId id="2147483673" r:id="rId10"/>
    <p:sldLayoutId id="2147483668" r:id="rId11"/>
    <p:sldLayoutId id="2147483664" r:id="rId12"/>
    <p:sldLayoutId id="2147483653" r:id="rId13"/>
    <p:sldLayoutId id="2147483655" r:id="rId14"/>
    <p:sldLayoutId id="2147483656" r:id="rId15"/>
    <p:sldLayoutId id="2147483657" r:id="rId16"/>
    <p:sldLayoutId id="2147483659" r:id="rId17"/>
    <p:sldLayoutId id="2147483660" r:id="rId18"/>
    <p:sldLayoutId id="2147483661" r:id="rId19"/>
    <p:sldLayoutId id="2147483663" r:id="rId20"/>
    <p:sldLayoutId id="2147483665" r:id="rId21"/>
    <p:sldLayoutId id="2147483654" r:id="rId22"/>
    <p:sldLayoutId id="2147483666" r:id="rId23"/>
    <p:sldLayoutId id="2147483696" r:id="rId24"/>
    <p:sldLayoutId id="2147483698" r:id="rId25"/>
  </p:sldLayoutIdLst>
  <p:timing>
    <p:tnLst>
      <p:par>
        <p:cTn id="1" dur="indefinite" restart="never" nodeType="tmRoot"/>
      </p:par>
    </p:tnLst>
  </p:timing>
  <p:hf sldNum="0" hd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Ewa Wietsma</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6D2BB-60C9-45C0-91E0-431D41A05493}" type="slidenum">
              <a:rPr lang="en-GB" smtClean="0"/>
              <a:t>‹#›</a:t>
            </a:fld>
            <a:endParaRPr lang="en-GB"/>
          </a:p>
        </p:txBody>
      </p:sp>
    </p:spTree>
    <p:extLst>
      <p:ext uri="{BB962C8B-B14F-4D97-AF65-F5344CB8AC3E}">
        <p14:creationId xmlns:p14="http://schemas.microsoft.com/office/powerpoint/2010/main" val="1896371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a:blip r:embed="rId26"/>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pic>
        <p:nvPicPr>
          <p:cNvPr id="2" name="Picture 1"/>
          <p:cNvPicPr>
            <a:picLocks/>
          </p:cNvPicPr>
          <p:nvPr/>
        </p:nvPicPr>
        <p:blipFill>
          <a:blip r:embed="rId27">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extLst>
      <p:ext uri="{BB962C8B-B14F-4D97-AF65-F5344CB8AC3E}">
        <p14:creationId xmlns:p14="http://schemas.microsoft.com/office/powerpoint/2010/main" val="4102218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blipFill dpi="0" rotWithShape="1">
            <a:blip r:embed="rId28">
              <a:extLst>
                <a:ext uri="{28A0092B-C50C-407E-A947-70E740481C1C}">
                  <a14:useLocalDpi xmlns:a14="http://schemas.microsoft.com/office/drawing/2010/main" val="0"/>
                </a:ext>
              </a:extLst>
            </a:blip>
            <a:srcRect/>
            <a:stretch>
              <a:fillRect/>
            </a:stretch>
          </a:blipFill>
          <a:ln>
            <a:noFill/>
          </a:ln>
          <a:extLst/>
        </p:spPr>
        <p:txBody>
          <a:bodyPr vert="horz" wrap="square" lIns="18000" tIns="0" rIns="91440" bIns="324000" numCol="1" anchor="t" anchorCtr="0" compatLnSpc="1">
            <a:prstTxWarp prst="textNoShape">
              <a:avLst/>
            </a:prstTxWarp>
            <a:spAutoFit/>
          </a:bodyPr>
          <a:lstStyle/>
          <a:p>
            <a:pPr lvl="0"/>
            <a:r>
              <a:rPr lang="nl-NL" dirty="0" smtClean="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4"/>
            <a:endParaRPr lang="nl-NL" dirty="0" smtClean="0"/>
          </a:p>
        </p:txBody>
      </p:sp>
      <p:sp>
        <p:nvSpPr>
          <p:cNvPr id="4" name="AutoShape 3"/>
          <p:cNvSpPr>
            <a:spLocks noChangeAspect="1" noChangeArrowheads="1" noTextEdit="1"/>
          </p:cNvSpPr>
          <p:nvPr/>
        </p:nvSpPr>
        <p:spPr bwMode="auto">
          <a:xfrm>
            <a:off x="249238" y="3929063"/>
            <a:ext cx="7840662"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005172"/>
              </a:solidFill>
            </a:endParaRPr>
          </a:p>
        </p:txBody>
      </p:sp>
    </p:spTree>
    <p:extLst>
      <p:ext uri="{BB962C8B-B14F-4D97-AF65-F5344CB8AC3E}">
        <p14:creationId xmlns:p14="http://schemas.microsoft.com/office/powerpoint/2010/main" val="280826840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17.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17.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86.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hyperlink" Target="http://www.eu-casia.org/"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13.wmf"/><Relationship Id="rId2" Type="http://schemas.openxmlformats.org/officeDocument/2006/relationships/slideLayout" Target="../slideLayouts/slideLayout4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png"/><Relationship Id="rId4" Type="http://schemas.openxmlformats.org/officeDocument/2006/relationships/hyperlink" Target="http://www.eu-timur.org/" TargetMode="External"/><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1989158"/>
          </a:xfrm>
        </p:spPr>
        <p:txBody>
          <a:bodyPr/>
          <a:lstStyle/>
          <a:p>
            <a:pPr>
              <a:lnSpc>
                <a:spcPct val="150000"/>
              </a:lnSpc>
            </a:pPr>
            <a:r>
              <a:rPr lang="en-GB" sz="1800" b="1" dirty="0"/>
              <a:t>Quality Assurance </a:t>
            </a:r>
            <a:r>
              <a:rPr lang="en-GB" sz="1800" b="1" dirty="0" smtClean="0"/>
              <a:t>of </a:t>
            </a:r>
            <a:r>
              <a:rPr lang="en-GB" sz="1800" b="1" dirty="0"/>
              <a:t>International Academic Mobility -  experience form ERASMUS Mundus CASIA and TIMUR Partnership projects</a:t>
            </a:r>
            <a:r>
              <a:rPr lang="en-GB" sz="1800" dirty="0"/>
              <a:t/>
            </a:r>
            <a:br>
              <a:rPr lang="en-GB" sz="1800" dirty="0"/>
            </a:br>
            <a:endParaRPr lang="en-GB" sz="1800" b="1" dirty="0"/>
          </a:p>
        </p:txBody>
      </p:sp>
      <p:pic>
        <p:nvPicPr>
          <p:cNvPr id="20" name="Tijdelijke aanduiding voor afbeelding 19"/>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a:stretch>
            <a:fillRect/>
          </a:stretch>
        </p:blipFill>
        <p:spPr>
          <a:xfrm>
            <a:off x="6934200" y="3900774"/>
            <a:ext cx="2053686" cy="2053686"/>
          </a:xfrm>
        </p:spPr>
      </p:pic>
      <p:pic>
        <p:nvPicPr>
          <p:cNvPr id="17" name="Tijdelijke aanduiding voor afbeelding 16"/>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a:xfrm>
            <a:off x="5398071" y="3990975"/>
            <a:ext cx="1964533" cy="1964533"/>
          </a:xfrm>
        </p:spPr>
      </p:pic>
      <p:pic>
        <p:nvPicPr>
          <p:cNvPr id="16" name="Tijdelijke aanduiding voor afbeelding 15"/>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a:xfrm>
            <a:off x="3813432" y="4000499"/>
            <a:ext cx="1955009" cy="1955009"/>
          </a:xfrm>
        </p:spPr>
      </p:pic>
      <p:sp>
        <p:nvSpPr>
          <p:cNvPr id="4" name="Tijdelijke aanduiding voor tekst 3"/>
          <p:cNvSpPr>
            <a:spLocks noGrp="1"/>
          </p:cNvSpPr>
          <p:nvPr>
            <p:ph type="body" sz="quarter" idx="17"/>
          </p:nvPr>
        </p:nvSpPr>
        <p:spPr>
          <a:xfrm>
            <a:off x="487351" y="1826893"/>
            <a:ext cx="8447088" cy="371475"/>
          </a:xfrm>
        </p:spPr>
        <p:txBody>
          <a:bodyPr/>
          <a:lstStyle/>
          <a:p>
            <a:pPr algn="ctr"/>
            <a:r>
              <a:rPr lang="en-GB" sz="1800" dirty="0" smtClean="0"/>
              <a:t>Central Asia Forum on Quality Assurance</a:t>
            </a:r>
          </a:p>
          <a:p>
            <a:pPr algn="ctr"/>
            <a:r>
              <a:rPr lang="en-GB" sz="1800" dirty="0" smtClean="0"/>
              <a:t>Almaty, 8 December 2017</a:t>
            </a:r>
          </a:p>
          <a:p>
            <a:endParaRPr lang="en-GB" sz="1600" dirty="0"/>
          </a:p>
          <a:p>
            <a:endParaRPr lang="en-GB" sz="2400" dirty="0"/>
          </a:p>
        </p:txBody>
      </p:sp>
      <p:sp>
        <p:nvSpPr>
          <p:cNvPr id="5" name="Tijdelijke aanduiding voor tekst 4"/>
          <p:cNvSpPr>
            <a:spLocks noGrp="1"/>
          </p:cNvSpPr>
          <p:nvPr>
            <p:ph type="body" sz="quarter" idx="18"/>
          </p:nvPr>
        </p:nvSpPr>
        <p:spPr/>
        <p:txBody>
          <a:bodyPr/>
          <a:lstStyle/>
          <a:p>
            <a:endParaRPr lang="en-GB" sz="1800" dirty="0" smtClean="0"/>
          </a:p>
          <a:p>
            <a:r>
              <a:rPr lang="en-GB" sz="1800" dirty="0" smtClean="0"/>
              <a:t>Ewa Wietsma - Wageningen University, Department of Environmental Science,  NL</a:t>
            </a:r>
          </a:p>
        </p:txBody>
      </p:sp>
      <p:pic>
        <p:nvPicPr>
          <p:cNvPr id="3" name="Picture 2" descr="E &lt;strong&gt;quality assurance&lt;/strong&gt; by soygcm on deviantAR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132" y="3905255"/>
            <a:ext cx="2732273" cy="2049205"/>
          </a:xfrm>
          <a:prstGeom prst="rect">
            <a:avLst/>
          </a:prstGeom>
        </p:spPr>
      </p:pic>
    </p:spTree>
    <p:extLst>
      <p:ext uri="{BB962C8B-B14F-4D97-AF65-F5344CB8AC3E}">
        <p14:creationId xmlns:p14="http://schemas.microsoft.com/office/powerpoint/2010/main" val="43421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5474" y="1178024"/>
            <a:ext cx="7313101" cy="2689126"/>
          </a:xfrm>
        </p:spPr>
        <p:txBody>
          <a:bodyPr/>
          <a:lstStyle/>
          <a:p>
            <a:pPr marL="0" indent="0">
              <a:buNone/>
            </a:pPr>
            <a:r>
              <a:rPr lang="en-GB" b="1" dirty="0" smtClean="0"/>
              <a:t> </a:t>
            </a:r>
            <a:endParaRPr lang="en-GB" sz="2400" dirty="0" smtClean="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335" y="276226"/>
            <a:ext cx="5836315" cy="60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2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Bologna</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Process</a:t>
            </a: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3985706"/>
          </a:xfrm>
          <a:prstGeom prst="rect">
            <a:avLst/>
          </a:prstGeom>
          <a:noFill/>
        </p:spPr>
        <p:txBody>
          <a:bodyPr wrap="square" rtlCol="0">
            <a:spAutoFit/>
          </a:bodyPr>
          <a:lstStyle/>
          <a:p>
            <a:r>
              <a:rPr lang="en-GB" dirty="0">
                <a:latin typeface="+mj-lt"/>
              </a:rPr>
              <a:t>S</a:t>
            </a:r>
            <a:r>
              <a:rPr lang="en-GB" dirty="0" smtClean="0">
                <a:latin typeface="+mj-lt"/>
              </a:rPr>
              <a:t>upported </a:t>
            </a:r>
            <a:r>
              <a:rPr lang="en-GB" dirty="0">
                <a:latin typeface="+mj-lt"/>
              </a:rPr>
              <a:t>development of several practical tools to enhance transparency in higher education. These include between the others</a:t>
            </a:r>
            <a:r>
              <a:rPr lang="en-GB" dirty="0" smtClean="0">
                <a:latin typeface="+mj-lt"/>
              </a:rPr>
              <a:t>:</a:t>
            </a:r>
          </a:p>
          <a:p>
            <a:endParaRPr lang="en-GB" dirty="0">
              <a:latin typeface="+mj-lt"/>
            </a:endParaRPr>
          </a:p>
          <a:p>
            <a:pPr marL="285750" lvl="0" indent="-285750">
              <a:buFont typeface="Wingdings" panose="05000000000000000000" pitchFamily="2" charset="2"/>
              <a:buChar char="Ø"/>
            </a:pPr>
            <a:r>
              <a:rPr lang="en-GB" dirty="0">
                <a:latin typeface="+mj-lt"/>
              </a:rPr>
              <a:t>The European Credit Transfer and Accumulation System (ECTS</a:t>
            </a:r>
            <a:r>
              <a:rPr lang="en-GB" dirty="0" smtClean="0">
                <a:latin typeface="+mj-lt"/>
              </a:rPr>
              <a:t>)</a:t>
            </a:r>
          </a:p>
          <a:p>
            <a:pPr marL="285750" lvl="0" indent="-285750">
              <a:buFont typeface="Wingdings" panose="05000000000000000000" pitchFamily="2" charset="2"/>
              <a:buChar char="Ø"/>
            </a:pPr>
            <a:endParaRPr lang="en-GB" dirty="0">
              <a:latin typeface="+mj-lt"/>
            </a:endParaRPr>
          </a:p>
          <a:p>
            <a:pPr marL="285750" lvl="0" indent="-285750">
              <a:buFont typeface="Wingdings" panose="05000000000000000000" pitchFamily="2" charset="2"/>
              <a:buChar char="Ø"/>
            </a:pPr>
            <a:r>
              <a:rPr lang="en-GB" dirty="0">
                <a:latin typeface="+mj-lt"/>
              </a:rPr>
              <a:t>Course </a:t>
            </a:r>
            <a:r>
              <a:rPr lang="en-GB" dirty="0" smtClean="0">
                <a:latin typeface="+mj-lt"/>
              </a:rPr>
              <a:t>catalogue</a:t>
            </a:r>
          </a:p>
          <a:p>
            <a:pPr marL="285750" lvl="0" indent="-285750">
              <a:buFont typeface="Wingdings" panose="05000000000000000000" pitchFamily="2" charset="2"/>
              <a:buChar char="Ø"/>
            </a:pPr>
            <a:endParaRPr lang="en-GB" dirty="0">
              <a:latin typeface="+mj-lt"/>
            </a:endParaRPr>
          </a:p>
          <a:p>
            <a:pPr marL="285750" lvl="0" indent="-285750">
              <a:buFont typeface="Wingdings" panose="05000000000000000000" pitchFamily="2" charset="2"/>
              <a:buChar char="Ø"/>
            </a:pPr>
            <a:r>
              <a:rPr lang="en-GB" dirty="0">
                <a:latin typeface="+mj-lt"/>
              </a:rPr>
              <a:t>The Diploma Supplement (with transcript of records</a:t>
            </a:r>
            <a:r>
              <a:rPr lang="en-GB" dirty="0" smtClean="0">
                <a:latin typeface="+mj-lt"/>
              </a:rPr>
              <a:t>)</a:t>
            </a:r>
          </a:p>
          <a:p>
            <a:pPr marL="285750" lvl="0" indent="-285750">
              <a:buFont typeface="Wingdings" panose="05000000000000000000" pitchFamily="2" charset="2"/>
              <a:buChar char="Ø"/>
            </a:pPr>
            <a:endParaRPr lang="en-GB" dirty="0">
              <a:latin typeface="+mj-lt"/>
            </a:endParaRPr>
          </a:p>
          <a:p>
            <a:pPr marL="285750" indent="-285750">
              <a:buFont typeface="Wingdings" panose="05000000000000000000" pitchFamily="2" charset="2"/>
              <a:buChar char="Ø"/>
            </a:pPr>
            <a:r>
              <a:rPr lang="en-GB" dirty="0">
                <a:latin typeface="+mj-lt"/>
              </a:rPr>
              <a:t>Learning Agreements</a:t>
            </a:r>
            <a:r>
              <a:rPr kumimoji="0" lang="en-GB" sz="2000" b="0" i="0" u="none" strike="noStrike" kern="1200" cap="none" spc="0" normalizeH="0" baseline="0" noProof="0" dirty="0" smtClean="0">
                <a:ln>
                  <a:noFill/>
                </a:ln>
                <a:solidFill>
                  <a:srgbClr val="519FD7">
                    <a:lumMod val="75000"/>
                  </a:srgbClr>
                </a:solidFill>
                <a:effectLst/>
                <a:uLnTx/>
                <a:uFillTx/>
                <a:latin typeface="+mj-lt"/>
              </a:rPr>
              <a:t>. </a:t>
            </a:r>
            <a:endParaRPr kumimoji="0" lang="en-GB" sz="2000" b="0" i="0" u="none" strike="noStrike" kern="1200" cap="none" spc="0" normalizeH="0" baseline="0" noProof="0" dirty="0">
              <a:ln>
                <a:noFill/>
              </a:ln>
              <a:solidFill>
                <a:srgbClr val="519FD7">
                  <a:lumMod val="75000"/>
                </a:srgbClr>
              </a:solidFill>
              <a:effectLst/>
              <a:uLnTx/>
              <a:uFillTx/>
              <a:latin typeface="+mj-lt"/>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2000" b="0" i="0" u="none" strike="noStrike" kern="1200" cap="none" spc="0" normalizeH="0" baseline="0" noProof="0" dirty="0" smtClean="0">
              <a:ln>
                <a:noFill/>
              </a:ln>
              <a:solidFill>
                <a:srgbClr val="519FD7">
                  <a:lumMod val="75000"/>
                </a:srgbClr>
              </a:solidFill>
              <a:effectLst/>
              <a:uLnTx/>
              <a:uFillTx/>
              <a:ea typeface="+mn-ea"/>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0" lang="en-GB" sz="1400" b="0" i="0" u="none" strike="noStrike" kern="1200" cap="none" spc="0" normalizeH="0" baseline="0" noProof="0" dirty="0" smtClean="0">
              <a:ln>
                <a:noFill/>
              </a:ln>
              <a:solidFill>
                <a:srgbClr val="005172"/>
              </a:solidFill>
              <a:effectLst/>
              <a:uLnTx/>
              <a:uFillTx/>
              <a:latin typeface="Verdana" pitchFamily="34" charset="0"/>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spTree>
    <p:custDataLst>
      <p:tags r:id="rId1"/>
    </p:custDataLst>
    <p:extLst>
      <p:ext uri="{BB962C8B-B14F-4D97-AF65-F5344CB8AC3E}">
        <p14:creationId xmlns:p14="http://schemas.microsoft.com/office/powerpoint/2010/main" val="16858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QA</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of mobility</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3677930"/>
          </a:xfrm>
          <a:prstGeom prst="rect">
            <a:avLst/>
          </a:prstGeom>
          <a:noFill/>
        </p:spPr>
        <p:txBody>
          <a:bodyPr wrap="square" rtlCol="0">
            <a:spAutoFit/>
          </a:bodyPr>
          <a:lstStyle/>
          <a:p>
            <a:r>
              <a:rPr lang="en-GB" dirty="0">
                <a:latin typeface="+mj-lt"/>
              </a:rPr>
              <a:t>To guarantee  Quality Assurance of an International Academic mobility the special attention should be given at the several stages of the </a:t>
            </a:r>
            <a:r>
              <a:rPr lang="en-GB" dirty="0" smtClean="0">
                <a:latin typeface="+mj-lt"/>
              </a:rPr>
              <a:t>process:</a:t>
            </a:r>
          </a:p>
          <a:p>
            <a:endParaRPr lang="en-GB" dirty="0" smtClean="0">
              <a:latin typeface="+mj-lt"/>
            </a:endParaRPr>
          </a:p>
          <a:p>
            <a:pPr marL="285750" indent="-285750">
              <a:buFont typeface="Wingdings" panose="05000000000000000000" pitchFamily="2" charset="2"/>
              <a:buChar char="Ø"/>
            </a:pPr>
            <a:r>
              <a:rPr lang="en-GB" dirty="0" smtClean="0">
                <a:latin typeface="+mj-lt"/>
              </a:rPr>
              <a:t> at </a:t>
            </a:r>
            <a:r>
              <a:rPr lang="en-GB" dirty="0">
                <a:latin typeface="+mj-lt"/>
              </a:rPr>
              <a:t>the start of mobility (selection</a:t>
            </a:r>
            <a:r>
              <a:rPr lang="en-GB" dirty="0" smtClean="0">
                <a:latin typeface="+mj-lt"/>
              </a:rPr>
              <a:t>)</a:t>
            </a:r>
          </a:p>
          <a:p>
            <a:pPr marL="285750" indent="-285750">
              <a:buFont typeface="Wingdings" panose="05000000000000000000" pitchFamily="2" charset="2"/>
              <a:buChar char="Ø"/>
            </a:pPr>
            <a:endParaRPr lang="en-GB" dirty="0" smtClean="0">
              <a:latin typeface="+mj-lt"/>
            </a:endParaRPr>
          </a:p>
          <a:p>
            <a:pPr marL="285750" indent="-285750">
              <a:buFont typeface="Wingdings" panose="05000000000000000000" pitchFamily="2" charset="2"/>
              <a:buChar char="Ø"/>
            </a:pPr>
            <a:endParaRPr lang="en-GB" dirty="0" smtClean="0">
              <a:latin typeface="+mj-lt"/>
            </a:endParaRPr>
          </a:p>
          <a:p>
            <a:pPr marL="285750" indent="-285750">
              <a:buFont typeface="Wingdings" panose="05000000000000000000" pitchFamily="2" charset="2"/>
              <a:buChar char="Ø"/>
            </a:pPr>
            <a:r>
              <a:rPr lang="en-GB" dirty="0" smtClean="0">
                <a:latin typeface="+mj-lt"/>
              </a:rPr>
              <a:t>during </a:t>
            </a:r>
            <a:r>
              <a:rPr lang="en-GB" dirty="0">
                <a:latin typeface="+mj-lt"/>
              </a:rPr>
              <a:t>the mobility (student logging system</a:t>
            </a:r>
            <a:r>
              <a:rPr lang="en-GB" dirty="0" smtClean="0">
                <a:latin typeface="+mj-lt"/>
              </a:rPr>
              <a:t>)</a:t>
            </a:r>
          </a:p>
          <a:p>
            <a:pPr marL="285750" indent="-285750">
              <a:buFont typeface="Wingdings" panose="05000000000000000000" pitchFamily="2" charset="2"/>
              <a:buChar char="Ø"/>
            </a:pPr>
            <a:endParaRPr lang="en-GB" dirty="0">
              <a:latin typeface="+mj-lt"/>
            </a:endParaRPr>
          </a:p>
          <a:p>
            <a:pPr marL="285750" indent="-285750">
              <a:buFont typeface="Wingdings" panose="05000000000000000000" pitchFamily="2" charset="2"/>
              <a:buChar char="Ø"/>
            </a:pPr>
            <a:endParaRPr lang="en-GB" dirty="0" smtClean="0">
              <a:latin typeface="+mj-lt"/>
            </a:endParaRPr>
          </a:p>
          <a:p>
            <a:pPr marL="285750" indent="-285750">
              <a:buFont typeface="Wingdings" panose="05000000000000000000" pitchFamily="2" charset="2"/>
              <a:buChar char="Ø"/>
            </a:pPr>
            <a:r>
              <a:rPr lang="en-GB" dirty="0" smtClean="0">
                <a:latin typeface="+mj-lt"/>
              </a:rPr>
              <a:t>At the </a:t>
            </a:r>
            <a:r>
              <a:rPr lang="en-GB" dirty="0">
                <a:latin typeface="+mj-lt"/>
              </a:rPr>
              <a:t>end of mobility (graduation/recognition).</a:t>
            </a:r>
          </a:p>
          <a:p>
            <a:pPr marR="0" lvl="0" algn="l" defTabSz="914400" rtl="0" eaLnBrk="1" fontAlgn="base" latinLnBrk="0" hangingPunct="1">
              <a:lnSpc>
                <a:spcPct val="100000"/>
              </a:lnSpc>
              <a:spcBef>
                <a:spcPct val="0"/>
              </a:spcBef>
              <a:spcAft>
                <a:spcPct val="0"/>
              </a:spcAft>
              <a:buClrTx/>
              <a:buSzTx/>
              <a:tabLst/>
              <a:defRPr/>
            </a:pPr>
            <a:endParaRPr kumimoji="0" lang="en-GB" sz="2000" b="0" i="0" u="none" strike="noStrike" kern="1200" cap="none" spc="0" normalizeH="0" baseline="0" noProof="0" dirty="0" smtClean="0">
              <a:ln>
                <a:noFill/>
              </a:ln>
              <a:solidFill>
                <a:srgbClr val="519FD7">
                  <a:lumMod val="75000"/>
                </a:srgbClr>
              </a:solidFill>
              <a:effectLst/>
              <a:uLnTx/>
              <a:uFillTx/>
              <a:ea typeface="+mn-ea"/>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0" lang="en-GB" sz="1400" b="0" i="0" u="none" strike="noStrike" kern="1200" cap="none" spc="0" normalizeH="0" baseline="0" noProof="0" dirty="0" smtClean="0">
              <a:ln>
                <a:noFill/>
              </a:ln>
              <a:solidFill>
                <a:srgbClr val="005172"/>
              </a:solidFill>
              <a:effectLst/>
              <a:uLnTx/>
              <a:uFillTx/>
              <a:latin typeface="Verdana" pitchFamily="34" charset="0"/>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spTree>
    <p:custDataLst>
      <p:tags r:id="rId1"/>
    </p:custDataLst>
    <p:extLst>
      <p:ext uri="{BB962C8B-B14F-4D97-AF65-F5344CB8AC3E}">
        <p14:creationId xmlns:p14="http://schemas.microsoft.com/office/powerpoint/2010/main" val="69673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Start</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of mobility</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1" y="1522882"/>
            <a:ext cx="8133393" cy="3785652"/>
          </a:xfrm>
          <a:prstGeom prst="rect">
            <a:avLst/>
          </a:prstGeom>
          <a:noFill/>
        </p:spPr>
        <p:txBody>
          <a:bodyPr wrap="square" rtlCol="0">
            <a:spAutoFit/>
          </a:bodyPr>
          <a:lstStyle/>
          <a:p>
            <a:pPr>
              <a:defRPr/>
            </a:pPr>
            <a:r>
              <a:rPr lang="en-GB" sz="2400" dirty="0">
                <a:latin typeface="+mj-lt"/>
              </a:rPr>
              <a:t>The candidates applying for TIMUR/CASIA scholarships had </a:t>
            </a:r>
            <a:r>
              <a:rPr lang="en-GB" sz="2400" smtClean="0">
                <a:latin typeface="+mj-lt"/>
              </a:rPr>
              <a:t>to:</a:t>
            </a:r>
          </a:p>
          <a:p>
            <a:pPr marL="342900" indent="-342900">
              <a:buFont typeface="Wingdings" panose="05000000000000000000" pitchFamily="2" charset="2"/>
              <a:buChar char="Ø"/>
              <a:defRPr/>
            </a:pPr>
            <a:r>
              <a:rPr lang="en-GB" sz="2400" smtClean="0">
                <a:latin typeface="+mj-lt"/>
              </a:rPr>
              <a:t> </a:t>
            </a:r>
            <a:r>
              <a:rPr lang="en-GB" sz="2400" dirty="0">
                <a:latin typeface="+mj-lt"/>
              </a:rPr>
              <a:t>follow published on the website a step-by-step guide</a:t>
            </a:r>
            <a:r>
              <a:rPr lang="en-GB" sz="2400" dirty="0" smtClean="0">
                <a:latin typeface="+mj-lt"/>
              </a:rPr>
              <a:t>,</a:t>
            </a:r>
          </a:p>
          <a:p>
            <a:pPr marL="342900" indent="-342900">
              <a:buFont typeface="Wingdings" panose="05000000000000000000" pitchFamily="2" charset="2"/>
              <a:buChar char="Ø"/>
              <a:defRPr/>
            </a:pPr>
            <a:r>
              <a:rPr lang="en-GB" sz="2400" dirty="0" smtClean="0">
                <a:latin typeface="+mj-lt"/>
              </a:rPr>
              <a:t> </a:t>
            </a:r>
            <a:r>
              <a:rPr lang="en-GB" sz="2400" dirty="0">
                <a:latin typeface="+mj-lt"/>
              </a:rPr>
              <a:t>check the academic admission requirements of the host university</a:t>
            </a:r>
            <a:r>
              <a:rPr lang="en-GB" sz="2400" dirty="0" smtClean="0">
                <a:latin typeface="+mj-lt"/>
              </a:rPr>
              <a:t>,</a:t>
            </a:r>
          </a:p>
          <a:p>
            <a:pPr marL="342900" indent="-342900">
              <a:buFont typeface="Wingdings" panose="05000000000000000000" pitchFamily="2" charset="2"/>
              <a:buChar char="Ø"/>
              <a:defRPr/>
            </a:pPr>
            <a:r>
              <a:rPr lang="en-GB" sz="2400" dirty="0" smtClean="0">
                <a:latin typeface="+mj-lt"/>
              </a:rPr>
              <a:t> </a:t>
            </a:r>
            <a:r>
              <a:rPr lang="en-GB" sz="2400" dirty="0">
                <a:latin typeface="+mj-lt"/>
              </a:rPr>
              <a:t>fill in several forms and submit application package together with the </a:t>
            </a:r>
            <a:r>
              <a:rPr lang="en-GB" sz="2400" dirty="0" smtClean="0">
                <a:latin typeface="+mj-lt"/>
              </a:rPr>
              <a:t>required documents </a:t>
            </a:r>
            <a:r>
              <a:rPr lang="en-GB" sz="2400" dirty="0">
                <a:latin typeface="+mj-lt"/>
              </a:rPr>
              <a:t>like copy of diplomas</a:t>
            </a:r>
            <a:r>
              <a:rPr lang="en-GB" sz="2400" dirty="0" smtClean="0">
                <a:latin typeface="+mj-lt"/>
              </a:rPr>
              <a:t>, </a:t>
            </a:r>
            <a:r>
              <a:rPr lang="en-GB" sz="2400" dirty="0">
                <a:latin typeface="+mj-lt"/>
              </a:rPr>
              <a:t>passport </a:t>
            </a:r>
            <a:r>
              <a:rPr lang="en-GB" sz="2400" dirty="0" smtClean="0">
                <a:latin typeface="+mj-lt"/>
              </a:rPr>
              <a:t>etc.</a:t>
            </a:r>
          </a:p>
          <a:p>
            <a:pPr marL="342900" indent="-342900">
              <a:buFont typeface="Wingdings" panose="05000000000000000000" pitchFamily="2" charset="2"/>
              <a:buChar char="Ø"/>
              <a:defRPr/>
            </a:pPr>
            <a:r>
              <a:rPr lang="en-GB" sz="2400" dirty="0" smtClean="0">
                <a:latin typeface="+mj-lt"/>
              </a:rPr>
              <a:t> </a:t>
            </a:r>
            <a:r>
              <a:rPr lang="en-GB" sz="2400" dirty="0">
                <a:latin typeface="+mj-lt"/>
              </a:rPr>
              <a:t>to the selection </a:t>
            </a:r>
            <a:r>
              <a:rPr lang="en-GB" sz="2400" dirty="0" smtClean="0">
                <a:latin typeface="+mj-lt"/>
              </a:rPr>
              <a:t>team. </a:t>
            </a:r>
            <a:endParaRPr kumimoji="0" lang="en-GB" sz="1400" b="0" i="0" u="none" strike="noStrike" kern="1200" cap="none" spc="0" normalizeH="0" baseline="0" noProof="0" dirty="0" smtClean="0">
              <a:ln>
                <a:noFill/>
              </a:ln>
              <a:solidFill>
                <a:srgbClr val="005172"/>
              </a:solidFill>
              <a:effectLst/>
              <a:uLnTx/>
              <a:uFillTx/>
              <a:latin typeface="Verdana"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pic>
        <p:nvPicPr>
          <p:cNvPr id="5" name="Picture 4" descr="If You Want To Be Successful, Don't Spend Too Much Tim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8175" y="4480996"/>
            <a:ext cx="2379149" cy="2377004"/>
          </a:xfrm>
          <a:prstGeom prst="rect">
            <a:avLst/>
          </a:prstGeom>
        </p:spPr>
      </p:pic>
    </p:spTree>
    <p:custDataLst>
      <p:tags r:id="rId1"/>
    </p:custDataLst>
    <p:extLst>
      <p:ext uri="{BB962C8B-B14F-4D97-AF65-F5344CB8AC3E}">
        <p14:creationId xmlns:p14="http://schemas.microsoft.com/office/powerpoint/2010/main" val="4874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Selection</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630942"/>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2000" b="0" i="0" u="none" strike="noStrike" kern="1200" cap="none" spc="0" normalizeH="0" baseline="0" noProof="0" dirty="0" smtClean="0">
              <a:ln>
                <a:noFill/>
              </a:ln>
              <a:solidFill>
                <a:srgbClr val="519FD7">
                  <a:lumMod val="75000"/>
                </a:srgbClr>
              </a:solidFill>
              <a:effectLst/>
              <a:uLnTx/>
              <a:uFillTx/>
              <a:ea typeface="+mn-ea"/>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0" lang="en-GB" sz="1400" b="0" i="0" u="none" strike="noStrike" kern="1200" cap="none" spc="0" normalizeH="0" baseline="0" noProof="0" dirty="0" smtClean="0">
              <a:ln>
                <a:noFill/>
              </a:ln>
              <a:solidFill>
                <a:srgbClr val="005172"/>
              </a:solidFill>
              <a:effectLst/>
              <a:uLnTx/>
              <a:uFillTx/>
              <a:latin typeface="Verdana" pitchFamily="34" charset="0"/>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78925566"/>
              </p:ext>
            </p:extLst>
          </p:nvPr>
        </p:nvGraphicFramePr>
        <p:xfrm>
          <a:off x="235529" y="1787236"/>
          <a:ext cx="8706861" cy="4253347"/>
        </p:xfrm>
        <a:graphic>
          <a:graphicData uri="http://schemas.openxmlformats.org/drawingml/2006/table">
            <a:tbl>
              <a:tblPr firstRow="1" firstCol="1" bandRow="1">
                <a:tableStyleId>{E8034E78-7F5D-4C2E-B375-FC64B27BC917}</a:tableStyleId>
              </a:tblPr>
              <a:tblGrid>
                <a:gridCol w="2902287">
                  <a:extLst>
                    <a:ext uri="{9D8B030D-6E8A-4147-A177-3AD203B41FA5}">
                      <a16:colId xmlns:a16="http://schemas.microsoft.com/office/drawing/2014/main" xmlns="" val="3555014494"/>
                    </a:ext>
                  </a:extLst>
                </a:gridCol>
                <a:gridCol w="2902287">
                  <a:extLst>
                    <a:ext uri="{9D8B030D-6E8A-4147-A177-3AD203B41FA5}">
                      <a16:colId xmlns:a16="http://schemas.microsoft.com/office/drawing/2014/main" xmlns="" val="1552065174"/>
                    </a:ext>
                  </a:extLst>
                </a:gridCol>
                <a:gridCol w="2902287">
                  <a:extLst>
                    <a:ext uri="{9D8B030D-6E8A-4147-A177-3AD203B41FA5}">
                      <a16:colId xmlns:a16="http://schemas.microsoft.com/office/drawing/2014/main" xmlns="" val="3208888472"/>
                    </a:ext>
                  </a:extLst>
                </a:gridCol>
              </a:tblGrid>
              <a:tr h="392972">
                <a:tc gridSpan="3">
                  <a:txBody>
                    <a:bodyPr/>
                    <a:lstStyle/>
                    <a:p>
                      <a:pPr algn="ctr">
                        <a:lnSpc>
                          <a:spcPts val="1350"/>
                        </a:lnSpc>
                        <a:spcAft>
                          <a:spcPts val="1000"/>
                        </a:spcAft>
                      </a:pPr>
                      <a:r>
                        <a:rPr lang="en-GB" sz="900" dirty="0">
                          <a:effectLst/>
                        </a:rPr>
                        <a:t>Undergraduate and Master</a:t>
                      </a:r>
                      <a:endParaRPr lang="en-GB" sz="800" dirty="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8571681"/>
                  </a:ext>
                </a:extLst>
              </a:tr>
              <a:tr h="392972">
                <a:tc>
                  <a:txBody>
                    <a:bodyPr/>
                    <a:lstStyle/>
                    <a:p>
                      <a:pPr>
                        <a:lnSpc>
                          <a:spcPct val="115000"/>
                        </a:lnSpc>
                      </a:pPr>
                      <a:endParaRPr lang="en-GB" sz="800">
                        <a:effectLst/>
                        <a:latin typeface="Verdana" panose="020B0604030504040204" pitchFamily="34"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Home University</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Host University</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1053887134"/>
                  </a:ext>
                </a:extLst>
              </a:tr>
              <a:tr h="716599">
                <a:tc>
                  <a:txBody>
                    <a:bodyPr/>
                    <a:lstStyle/>
                    <a:p>
                      <a:pPr algn="ctr">
                        <a:lnSpc>
                          <a:spcPts val="1350"/>
                        </a:lnSpc>
                        <a:spcAft>
                          <a:spcPts val="1000"/>
                        </a:spcAft>
                      </a:pPr>
                      <a:r>
                        <a:rPr lang="en-GB" sz="900">
                          <a:effectLst/>
                        </a:rPr>
                        <a:t>Strategic importance of the discipline coherent with TIMUR main domain</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15</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15</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064473533"/>
                  </a:ext>
                </a:extLst>
              </a:tr>
              <a:tr h="392972">
                <a:tc>
                  <a:txBody>
                    <a:bodyPr/>
                    <a:lstStyle/>
                    <a:p>
                      <a:pPr algn="ctr">
                        <a:lnSpc>
                          <a:spcPts val="1350"/>
                        </a:lnSpc>
                        <a:spcAft>
                          <a:spcPts val="1000"/>
                        </a:spcAft>
                      </a:pPr>
                      <a:r>
                        <a:rPr lang="en-GB" sz="900">
                          <a:effectLst/>
                        </a:rPr>
                        <a:t>Academic merit (GPA, motivation, ...)</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10</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10</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2098974470"/>
                  </a:ext>
                </a:extLst>
              </a:tr>
              <a:tr h="392972">
                <a:tc>
                  <a:txBody>
                    <a:bodyPr/>
                    <a:lstStyle/>
                    <a:p>
                      <a:pPr algn="ctr">
                        <a:lnSpc>
                          <a:spcPts val="1350"/>
                        </a:lnSpc>
                        <a:spcAft>
                          <a:spcPts val="1000"/>
                        </a:spcAft>
                      </a:pPr>
                      <a:r>
                        <a:rPr lang="en-GB" sz="900">
                          <a:effectLst/>
                        </a:rPr>
                        <a:t>Diploma seeking </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5</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5</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2365340048"/>
                  </a:ext>
                </a:extLst>
              </a:tr>
              <a:tr h="392972">
                <a:tc>
                  <a:txBody>
                    <a:bodyPr/>
                    <a:lstStyle/>
                    <a:p>
                      <a:pPr algn="ctr">
                        <a:lnSpc>
                          <a:spcPts val="1350"/>
                        </a:lnSpc>
                        <a:spcAft>
                          <a:spcPts val="1000"/>
                        </a:spcAft>
                      </a:pPr>
                      <a:r>
                        <a:rPr lang="en-GB" sz="900">
                          <a:effectLst/>
                        </a:rPr>
                        <a:t>English knowledge</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10</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10</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254659172"/>
                  </a:ext>
                </a:extLst>
              </a:tr>
              <a:tr h="392972">
                <a:tc>
                  <a:txBody>
                    <a:bodyPr/>
                    <a:lstStyle/>
                    <a:p>
                      <a:pPr algn="ctr">
                        <a:lnSpc>
                          <a:spcPts val="1350"/>
                        </a:lnSpc>
                        <a:spcAft>
                          <a:spcPts val="1000"/>
                        </a:spcAft>
                      </a:pPr>
                      <a:r>
                        <a:rPr lang="en-GB" sz="900">
                          <a:effectLst/>
                        </a:rPr>
                        <a:t>Other EU language knowledge</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5</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5</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060203053"/>
                  </a:ext>
                </a:extLst>
              </a:tr>
              <a:tr h="392972">
                <a:tc>
                  <a:txBody>
                    <a:bodyPr/>
                    <a:lstStyle/>
                    <a:p>
                      <a:pPr algn="ctr">
                        <a:lnSpc>
                          <a:spcPts val="1350"/>
                        </a:lnSpc>
                        <a:spcAft>
                          <a:spcPts val="1000"/>
                        </a:spcAft>
                      </a:pPr>
                      <a:r>
                        <a:rPr lang="en-GB" sz="900">
                          <a:effectLst/>
                        </a:rPr>
                        <a:t>Other (extracurricular activities)</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5</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5</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029231375"/>
                  </a:ext>
                </a:extLst>
              </a:tr>
              <a:tr h="392972">
                <a:tc>
                  <a:txBody>
                    <a:bodyPr/>
                    <a:lstStyle/>
                    <a:p>
                      <a:pPr algn="ctr">
                        <a:lnSpc>
                          <a:spcPts val="1350"/>
                        </a:lnSpc>
                        <a:spcAft>
                          <a:spcPts val="1000"/>
                        </a:spcAft>
                      </a:pPr>
                      <a:r>
                        <a:rPr lang="en-GB" sz="900">
                          <a:effectLst/>
                        </a:rPr>
                        <a:t>Subtotal</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a:solidFill>
                            <a:schemeClr val="accent6"/>
                          </a:solidFill>
                          <a:effectLst/>
                        </a:rPr>
                        <a:t>50</a:t>
                      </a:r>
                      <a:endParaRPr lang="en-GB" sz="80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50</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411643258"/>
                  </a:ext>
                </a:extLst>
              </a:tr>
              <a:tr h="392972">
                <a:tc>
                  <a:txBody>
                    <a:bodyPr/>
                    <a:lstStyle/>
                    <a:p>
                      <a:pPr algn="ctr">
                        <a:lnSpc>
                          <a:spcPts val="1350"/>
                        </a:lnSpc>
                        <a:spcAft>
                          <a:spcPts val="1000"/>
                        </a:spcAft>
                      </a:pPr>
                      <a:r>
                        <a:rPr lang="en-GB" sz="900">
                          <a:effectLst/>
                        </a:rPr>
                        <a:t>Final score</a:t>
                      </a:r>
                      <a:endParaRPr lang="en-GB" sz="800">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nSpc>
                          <a:spcPct val="115000"/>
                        </a:lnSpc>
                      </a:pPr>
                      <a:endParaRPr lang="en-GB" sz="800">
                        <a:solidFill>
                          <a:schemeClr val="accent6"/>
                        </a:solidFill>
                        <a:effectLst/>
                        <a:latin typeface="Verdana" panose="020B0604030504040204" pitchFamily="34" charset="0"/>
                      </a:endParaRPr>
                    </a:p>
                  </a:txBody>
                  <a:tcPr marL="19050" marR="19050" marT="19050" marB="19050" anchor="ctr"/>
                </a:tc>
                <a:tc>
                  <a:txBody>
                    <a:bodyPr/>
                    <a:lstStyle/>
                    <a:p>
                      <a:pPr algn="ctr">
                        <a:lnSpc>
                          <a:spcPts val="1350"/>
                        </a:lnSpc>
                        <a:spcAft>
                          <a:spcPts val="1000"/>
                        </a:spcAft>
                      </a:pPr>
                      <a:r>
                        <a:rPr lang="en-GB" sz="900" dirty="0">
                          <a:solidFill>
                            <a:schemeClr val="accent6"/>
                          </a:solidFill>
                          <a:effectLst/>
                        </a:rPr>
                        <a:t>100</a:t>
                      </a:r>
                      <a:endParaRPr lang="en-GB" sz="800" dirty="0">
                        <a:solidFill>
                          <a:schemeClr val="accent6"/>
                        </a:solidFill>
                        <a:effectLst/>
                        <a:latin typeface="Verdana" panose="020B060403050404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40609012"/>
                  </a:ext>
                </a:extLst>
              </a:tr>
            </a:tbl>
          </a:graphicData>
        </a:graphic>
      </p:graphicFrame>
    </p:spTree>
    <p:custDataLst>
      <p:tags r:id="rId1"/>
    </p:custDataLst>
    <p:extLst>
      <p:ext uri="{BB962C8B-B14F-4D97-AF65-F5344CB8AC3E}">
        <p14:creationId xmlns:p14="http://schemas.microsoft.com/office/powerpoint/2010/main" val="185665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22"/>
          </p:nvPr>
        </p:nvSpPr>
        <p:spPr>
          <a:xfrm>
            <a:off x="395536" y="2132856"/>
            <a:ext cx="8447088" cy="3312368"/>
          </a:xfrm>
        </p:spPr>
        <p:txBody>
          <a:bodyPr/>
          <a:lstStyle/>
          <a:p>
            <a:pPr algn="ctr"/>
            <a:r>
              <a:rPr lang="en-GB" sz="2800" b="1" dirty="0" smtClean="0">
                <a:solidFill>
                  <a:schemeClr val="accent5">
                    <a:lumMod val="75000"/>
                  </a:schemeClr>
                </a:solidFill>
              </a:rPr>
              <a:t> </a:t>
            </a:r>
          </a:p>
        </p:txBody>
      </p:sp>
      <p:sp>
        <p:nvSpPr>
          <p:cNvPr id="5" name="Tijdelijke aanduiding voor tekst 4"/>
          <p:cNvSpPr>
            <a:spLocks noGrp="1"/>
          </p:cNvSpPr>
          <p:nvPr>
            <p:ph type="body" sz="quarter" idx="23"/>
          </p:nvPr>
        </p:nvSpPr>
        <p:spPr>
          <a:xfrm>
            <a:off x="845127" y="476672"/>
            <a:ext cx="7689273" cy="1656184"/>
          </a:xfrm>
        </p:spPr>
        <p:txBody>
          <a:bodyPr/>
          <a:lstStyle/>
          <a:p>
            <a:r>
              <a:rPr lang="en-GB" sz="1800" dirty="0">
                <a:solidFill>
                  <a:schemeClr val="bg2">
                    <a:lumMod val="25000"/>
                  </a:schemeClr>
                </a:solidFill>
              </a:rPr>
              <a:t>To ensure quality of applications TIMUR/CASIA partners from region organised series of </a:t>
            </a:r>
            <a:r>
              <a:rPr lang="en-GB" sz="1800" dirty="0" smtClean="0">
                <a:solidFill>
                  <a:schemeClr val="bg2">
                    <a:lumMod val="25000"/>
                  </a:schemeClr>
                </a:solidFill>
              </a:rPr>
              <a:t>seminars </a:t>
            </a:r>
            <a:r>
              <a:rPr lang="en-GB" sz="1800" dirty="0">
                <a:solidFill>
                  <a:schemeClr val="bg2">
                    <a:lumMod val="25000"/>
                  </a:schemeClr>
                </a:solidFill>
              </a:rPr>
              <a:t>focused on consultations and trainings of new candidates in writing applications, intercultural communications and preparation before mobility.</a:t>
            </a:r>
          </a:p>
          <a:p>
            <a:pPr algn="ctr">
              <a:buClr>
                <a:schemeClr val="tx2"/>
              </a:buClr>
            </a:pPr>
            <a:endParaRPr lang="en-GB" sz="2000" b="1" dirty="0" smtClean="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45" y="2393504"/>
            <a:ext cx="5681495" cy="3816358"/>
          </a:xfrm>
          <a:prstGeom prst="rect">
            <a:avLst/>
          </a:prstGeom>
        </p:spPr>
      </p:pic>
    </p:spTree>
    <p:extLst>
      <p:ext uri="{BB962C8B-B14F-4D97-AF65-F5344CB8AC3E}">
        <p14:creationId xmlns:p14="http://schemas.microsoft.com/office/powerpoint/2010/main" val="3158686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Implementation</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4785926"/>
          </a:xfrm>
          <a:prstGeom prst="rect">
            <a:avLst/>
          </a:prstGeom>
          <a:noFill/>
        </p:spPr>
        <p:txBody>
          <a:bodyPr wrap="square" rtlCol="0">
            <a:spAutoFit/>
          </a:bodyPr>
          <a:lstStyle/>
          <a:p>
            <a:pPr>
              <a:lnSpc>
                <a:spcPct val="150000"/>
              </a:lnSpc>
            </a:pPr>
            <a:r>
              <a:rPr lang="en-GB" dirty="0">
                <a:latin typeface="+mn-lt"/>
              </a:rPr>
              <a:t>The biggest challenge with regard to the international student exchange is </a:t>
            </a:r>
            <a:r>
              <a:rPr lang="en-GB" b="1" dirty="0">
                <a:latin typeface="+mn-lt"/>
              </a:rPr>
              <a:t>the synchronization of different education systems</a:t>
            </a:r>
            <a:r>
              <a:rPr lang="en-GB" dirty="0">
                <a:latin typeface="+mn-lt"/>
              </a:rPr>
              <a:t>. </a:t>
            </a:r>
            <a:endParaRPr lang="en-GB" dirty="0" smtClean="0">
              <a:latin typeface="+mn-lt"/>
            </a:endParaRPr>
          </a:p>
          <a:p>
            <a:pPr>
              <a:lnSpc>
                <a:spcPct val="150000"/>
              </a:lnSpc>
            </a:pPr>
            <a:r>
              <a:rPr lang="en-GB" dirty="0" smtClean="0">
                <a:latin typeface="+mn-lt"/>
              </a:rPr>
              <a:t>Partners </a:t>
            </a:r>
            <a:r>
              <a:rPr lang="en-GB" dirty="0">
                <a:latin typeface="+mn-lt"/>
              </a:rPr>
              <a:t>should be </a:t>
            </a:r>
            <a:r>
              <a:rPr lang="en-GB" b="1" dirty="0">
                <a:latin typeface="+mn-lt"/>
              </a:rPr>
              <a:t>aware about the differences </a:t>
            </a:r>
            <a:r>
              <a:rPr lang="en-GB" dirty="0">
                <a:latin typeface="+mn-lt"/>
              </a:rPr>
              <a:t>(like admission requirements, language of instructions, starting date of academic year, duration of undergraduate, master and doctorates studies etc</a:t>
            </a:r>
            <a:r>
              <a:rPr lang="en-GB" dirty="0" smtClean="0">
                <a:latin typeface="+mn-lt"/>
              </a:rPr>
              <a:t>.)</a:t>
            </a:r>
          </a:p>
          <a:p>
            <a:pPr>
              <a:lnSpc>
                <a:spcPct val="150000"/>
              </a:lnSpc>
            </a:pPr>
            <a:r>
              <a:rPr lang="en-GB" dirty="0" smtClean="0">
                <a:latin typeface="+mn-lt"/>
              </a:rPr>
              <a:t> Therefore </a:t>
            </a:r>
            <a:r>
              <a:rPr lang="en-GB" dirty="0">
                <a:latin typeface="+mn-lt"/>
              </a:rPr>
              <a:t>the </a:t>
            </a:r>
            <a:r>
              <a:rPr lang="en-GB" b="1" dirty="0">
                <a:latin typeface="+mn-lt"/>
              </a:rPr>
              <a:t>intensive information exchange</a:t>
            </a:r>
            <a:r>
              <a:rPr lang="en-GB" dirty="0">
                <a:latin typeface="+mn-lt"/>
              </a:rPr>
              <a:t> was provided during project duration between project </a:t>
            </a:r>
            <a:endParaRPr lang="en-GB" dirty="0" smtClean="0">
              <a:latin typeface="+mn-lt"/>
            </a:endParaRPr>
          </a:p>
          <a:p>
            <a:pPr>
              <a:lnSpc>
                <a:spcPct val="150000"/>
              </a:lnSpc>
            </a:pPr>
            <a:r>
              <a:rPr lang="en-GB" dirty="0" smtClean="0">
                <a:latin typeface="+mn-lt"/>
              </a:rPr>
              <a:t>partners</a:t>
            </a:r>
            <a:r>
              <a:rPr lang="en-GB" dirty="0">
                <a:latin typeface="+mn-lt"/>
              </a:rPr>
              <a:t>.  </a:t>
            </a:r>
          </a:p>
          <a:p>
            <a:pPr marR="0" lvl="0" algn="l" defTabSz="914400" rtl="0" eaLnBrk="1" fontAlgn="base" latinLnBrk="0" hangingPunct="1">
              <a:lnSpc>
                <a:spcPct val="100000"/>
              </a:lnSpc>
              <a:spcBef>
                <a:spcPct val="0"/>
              </a:spcBef>
              <a:spcAft>
                <a:spcPct val="0"/>
              </a:spcAft>
              <a:buClrTx/>
              <a:buSzTx/>
              <a:tabLst/>
              <a:defRPr/>
            </a:pPr>
            <a:endParaRPr kumimoji="0" lang="en-GB" sz="2000" b="0" i="0" u="none" strike="noStrike" kern="1200" cap="none" spc="0" normalizeH="0" baseline="0" noProof="0" dirty="0" smtClean="0">
              <a:ln>
                <a:noFill/>
              </a:ln>
              <a:solidFill>
                <a:srgbClr val="519FD7">
                  <a:lumMod val="75000"/>
                </a:srgbClr>
              </a:solidFill>
              <a:effectLst/>
              <a:uLnTx/>
              <a:uFillTx/>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0" lang="en-GB" sz="1400" b="0" i="0" u="none" strike="noStrike" kern="1200" cap="none" spc="0" normalizeH="0" baseline="0" noProof="0" dirty="0" smtClean="0">
              <a:ln>
                <a:noFill/>
              </a:ln>
              <a:solidFill>
                <a:srgbClr val="005172"/>
              </a:solidFill>
              <a:effectLst/>
              <a:uLnTx/>
              <a:uFillTx/>
              <a:latin typeface="Verdana"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pic>
        <p:nvPicPr>
          <p:cNvPr id="3" name="Picture 2" descr="Velsys – &lt;strong&gt;Implementatio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9285" y="4953949"/>
            <a:ext cx="3644715" cy="1878719"/>
          </a:xfrm>
          <a:prstGeom prst="rect">
            <a:avLst/>
          </a:prstGeom>
        </p:spPr>
      </p:pic>
    </p:spTree>
    <p:custDataLst>
      <p:tags r:id="rId1"/>
    </p:custDataLst>
    <p:extLst>
      <p:ext uri="{BB962C8B-B14F-4D97-AF65-F5344CB8AC3E}">
        <p14:creationId xmlns:p14="http://schemas.microsoft.com/office/powerpoint/2010/main" val="297935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Implementation</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2520" y="1258487"/>
            <a:ext cx="7776864" cy="630942"/>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endParaRPr kumimoji="0" lang="en-GB" sz="2000" b="0" i="0" u="none" strike="noStrike" kern="1200" cap="none" spc="0" normalizeH="0" baseline="0" noProof="0" dirty="0" smtClean="0">
              <a:ln>
                <a:noFill/>
              </a:ln>
              <a:solidFill>
                <a:srgbClr val="519FD7">
                  <a:lumMod val="75000"/>
                </a:srgbClr>
              </a:solidFill>
              <a:effectLst/>
              <a:uLnTx/>
              <a:uFillTx/>
            </a:endParaRPr>
          </a:p>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005172"/>
                </a:solidFill>
                <a:effectLst/>
                <a:uLnTx/>
                <a:uFillTx/>
                <a:latin typeface="Verdana" pitchFamily="34" charset="0"/>
              </a:rPr>
              <a:t>Learning</a:t>
            </a:r>
            <a:r>
              <a:rPr kumimoji="0" lang="en-GB" sz="1600" b="0" i="0" u="none" strike="noStrike" kern="1200" cap="none" spc="0" normalizeH="0" noProof="0" dirty="0" smtClean="0">
                <a:ln>
                  <a:noFill/>
                </a:ln>
                <a:solidFill>
                  <a:srgbClr val="005172"/>
                </a:solidFill>
                <a:effectLst/>
                <a:uLnTx/>
                <a:uFillTx/>
                <a:latin typeface="Verdana" pitchFamily="34" charset="0"/>
              </a:rPr>
              <a:t> Agreement</a:t>
            </a:r>
            <a:endParaRPr kumimoji="0" lang="en-GB" sz="1600" b="0" i="0" u="none" strike="noStrike" kern="1200" cap="none" spc="0" normalizeH="0" baseline="0" noProof="0" dirty="0" smtClean="0">
              <a:ln>
                <a:noFill/>
              </a:ln>
              <a:solidFill>
                <a:srgbClr val="005172"/>
              </a:solidFill>
              <a:effectLst/>
              <a:uLnTx/>
              <a:uFillTx/>
              <a:latin typeface="Verdana"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1348346"/>
              </p:ext>
            </p:extLst>
          </p:nvPr>
        </p:nvGraphicFramePr>
        <p:xfrm>
          <a:off x="1052945" y="2022763"/>
          <a:ext cx="6973138" cy="3658010"/>
        </p:xfrm>
        <a:graphic>
          <a:graphicData uri="http://schemas.openxmlformats.org/drawingml/2006/table">
            <a:tbl>
              <a:tblPr>
                <a:tableStyleId>{E8034E78-7F5D-4C2E-B375-FC64B27BC917}</a:tableStyleId>
              </a:tblPr>
              <a:tblGrid>
                <a:gridCol w="965198">
                  <a:extLst>
                    <a:ext uri="{9D8B030D-6E8A-4147-A177-3AD203B41FA5}">
                      <a16:colId xmlns:a16="http://schemas.microsoft.com/office/drawing/2014/main" xmlns="" val="4223378179"/>
                    </a:ext>
                  </a:extLst>
                </a:gridCol>
                <a:gridCol w="1238564">
                  <a:extLst>
                    <a:ext uri="{9D8B030D-6E8A-4147-A177-3AD203B41FA5}">
                      <a16:colId xmlns:a16="http://schemas.microsoft.com/office/drawing/2014/main" xmlns="" val="3087521201"/>
                    </a:ext>
                  </a:extLst>
                </a:gridCol>
                <a:gridCol w="666507">
                  <a:extLst>
                    <a:ext uri="{9D8B030D-6E8A-4147-A177-3AD203B41FA5}">
                      <a16:colId xmlns:a16="http://schemas.microsoft.com/office/drawing/2014/main" xmlns="" val="2401110642"/>
                    </a:ext>
                  </a:extLst>
                </a:gridCol>
                <a:gridCol w="762296">
                  <a:extLst>
                    <a:ext uri="{9D8B030D-6E8A-4147-A177-3AD203B41FA5}">
                      <a16:colId xmlns:a16="http://schemas.microsoft.com/office/drawing/2014/main" xmlns="" val="2195695040"/>
                    </a:ext>
                  </a:extLst>
                </a:gridCol>
                <a:gridCol w="482235">
                  <a:extLst>
                    <a:ext uri="{9D8B030D-6E8A-4147-A177-3AD203B41FA5}">
                      <a16:colId xmlns:a16="http://schemas.microsoft.com/office/drawing/2014/main" xmlns="" val="4023315976"/>
                    </a:ext>
                  </a:extLst>
                </a:gridCol>
                <a:gridCol w="1310970">
                  <a:extLst>
                    <a:ext uri="{9D8B030D-6E8A-4147-A177-3AD203B41FA5}">
                      <a16:colId xmlns:a16="http://schemas.microsoft.com/office/drawing/2014/main" xmlns="" val="4231632810"/>
                    </a:ext>
                  </a:extLst>
                </a:gridCol>
                <a:gridCol w="656459">
                  <a:extLst>
                    <a:ext uri="{9D8B030D-6E8A-4147-A177-3AD203B41FA5}">
                      <a16:colId xmlns:a16="http://schemas.microsoft.com/office/drawing/2014/main" xmlns="" val="2948663939"/>
                    </a:ext>
                  </a:extLst>
                </a:gridCol>
                <a:gridCol w="890909">
                  <a:extLst>
                    <a:ext uri="{9D8B030D-6E8A-4147-A177-3AD203B41FA5}">
                      <a16:colId xmlns:a16="http://schemas.microsoft.com/office/drawing/2014/main" xmlns="" val="3815749219"/>
                    </a:ext>
                  </a:extLst>
                </a:gridCol>
              </a:tblGrid>
              <a:tr h="297636">
                <a:tc gridSpan="8">
                  <a:txBody>
                    <a:bodyPr/>
                    <a:lstStyle/>
                    <a:p>
                      <a:pPr>
                        <a:lnSpc>
                          <a:spcPct val="115000"/>
                        </a:lnSpc>
                        <a:spcBef>
                          <a:spcPts val="300"/>
                        </a:spcBef>
                        <a:spcAft>
                          <a:spcPts val="300"/>
                        </a:spcAft>
                        <a:tabLst>
                          <a:tab pos="864235" algn="l"/>
                          <a:tab pos="2340610" algn="l"/>
                          <a:tab pos="3204210" algn="l"/>
                          <a:tab pos="5176520" algn="l"/>
                          <a:tab pos="5986780" algn="r"/>
                        </a:tabLst>
                      </a:pPr>
                      <a:r>
                        <a:rPr lang="en-GB" sz="1000" dirty="0">
                          <a:solidFill>
                            <a:schemeClr val="accent6"/>
                          </a:solidFill>
                          <a:effectLst/>
                        </a:rPr>
                        <a:t> </a:t>
                      </a:r>
                      <a:endParaRPr lang="en-GB" sz="10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182313743"/>
                  </a:ext>
                </a:extLst>
              </a:tr>
              <a:tr h="298110">
                <a:tc gridSpan="8">
                  <a:txBody>
                    <a:bodyPr/>
                    <a:lstStyle/>
                    <a:p>
                      <a:pPr>
                        <a:lnSpc>
                          <a:spcPct val="115000"/>
                        </a:lnSpc>
                        <a:spcBef>
                          <a:spcPts val="300"/>
                        </a:spcBef>
                        <a:spcAft>
                          <a:spcPts val="300"/>
                        </a:spcAft>
                      </a:pPr>
                      <a:r>
                        <a:rPr lang="en-US" sz="1000" dirty="0">
                          <a:solidFill>
                            <a:schemeClr val="accent6"/>
                          </a:solidFill>
                          <a:effectLst/>
                        </a:rPr>
                        <a:t>Study Plan	</a:t>
                      </a:r>
                      <a:endParaRPr lang="en-GB" sz="10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190049441"/>
                  </a:ext>
                </a:extLst>
              </a:tr>
              <a:tr h="283846">
                <a:tc gridSpan="5">
                  <a:txBody>
                    <a:bodyPr/>
                    <a:lstStyle/>
                    <a:p>
                      <a:pPr>
                        <a:lnSpc>
                          <a:spcPct val="115000"/>
                        </a:lnSpc>
                        <a:spcBef>
                          <a:spcPts val="300"/>
                        </a:spcBef>
                        <a:spcAft>
                          <a:spcPts val="300"/>
                        </a:spcAft>
                      </a:pPr>
                      <a:r>
                        <a:rPr lang="en-US" sz="1000" dirty="0">
                          <a:solidFill>
                            <a:schemeClr val="accent6"/>
                          </a:solidFill>
                          <a:effectLst/>
                        </a:rPr>
                        <a:t> Courses at Host University</a:t>
                      </a:r>
                      <a:endParaRPr lang="en-GB" sz="10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nSpc>
                          <a:spcPct val="115000"/>
                        </a:lnSpc>
                        <a:spcBef>
                          <a:spcPts val="300"/>
                        </a:spcBef>
                        <a:spcAft>
                          <a:spcPts val="300"/>
                        </a:spcAft>
                      </a:pPr>
                      <a:r>
                        <a:rPr lang="en-US" sz="1000" dirty="0">
                          <a:solidFill>
                            <a:schemeClr val="accent6"/>
                          </a:solidFill>
                          <a:effectLst/>
                        </a:rPr>
                        <a:t>Courses  equivalence at Home University</a:t>
                      </a:r>
                      <a:endParaRPr lang="en-GB" sz="10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15547247"/>
                  </a:ext>
                </a:extLst>
              </a:tr>
              <a:tr h="1075342">
                <a:tc>
                  <a:txBody>
                    <a:bodyPr/>
                    <a:lstStyle/>
                    <a:p>
                      <a:pPr>
                        <a:lnSpc>
                          <a:spcPct val="115000"/>
                        </a:lnSpc>
                        <a:spcBef>
                          <a:spcPts val="300"/>
                        </a:spcBef>
                        <a:spcAft>
                          <a:spcPts val="300"/>
                        </a:spcAft>
                      </a:pPr>
                      <a:r>
                        <a:rPr lang="en-US" sz="800" dirty="0">
                          <a:solidFill>
                            <a:schemeClr val="accent6"/>
                          </a:solidFill>
                          <a:effectLst/>
                        </a:rPr>
                        <a:t>Subject code</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US" sz="800" dirty="0">
                          <a:solidFill>
                            <a:schemeClr val="accent6"/>
                          </a:solidFill>
                          <a:effectLst/>
                        </a:rPr>
                        <a:t>Subject title</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US" sz="800" dirty="0">
                          <a:solidFill>
                            <a:schemeClr val="accent6"/>
                          </a:solidFill>
                          <a:effectLst/>
                        </a:rPr>
                        <a:t>Period</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US" sz="800">
                          <a:solidFill>
                            <a:schemeClr val="accent6"/>
                          </a:solidFill>
                          <a:effectLst/>
                        </a:rPr>
                        <a:t>Schedule</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US" sz="800">
                          <a:solidFill>
                            <a:schemeClr val="accent6"/>
                          </a:solidFill>
                          <a:effectLst/>
                        </a:rPr>
                        <a:t>ECTS credits</a:t>
                      </a:r>
                      <a:endParaRPr lang="en-GB" sz="900">
                        <a:solidFill>
                          <a:schemeClr val="accent6"/>
                        </a:solidFill>
                        <a:effectLst/>
                      </a:endParaRPr>
                    </a:p>
                    <a:p>
                      <a:pPr algn="ctr">
                        <a:lnSpc>
                          <a:spcPct val="115000"/>
                        </a:lnSpc>
                        <a:spcBef>
                          <a:spcPts val="300"/>
                        </a:spcBef>
                        <a:spcAft>
                          <a:spcPts val="300"/>
                        </a:spcAft>
                      </a:pPr>
                      <a:r>
                        <a:rPr lang="en-US"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300"/>
                        </a:spcAft>
                      </a:pPr>
                      <a:r>
                        <a:rPr lang="en-US" sz="800">
                          <a:solidFill>
                            <a:schemeClr val="accent6"/>
                          </a:solidFill>
                          <a:effectLst/>
                        </a:rPr>
                        <a:t> Subject title</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300"/>
                        </a:spcAft>
                      </a:pPr>
                      <a:r>
                        <a:rPr lang="en-US" sz="800">
                          <a:solidFill>
                            <a:schemeClr val="accent6"/>
                          </a:solidFill>
                          <a:effectLst/>
                        </a:rPr>
                        <a:t>Subject code</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300"/>
                        </a:spcAft>
                      </a:pPr>
                      <a:r>
                        <a:rPr lang="en-US" sz="800">
                          <a:solidFill>
                            <a:schemeClr val="accent6"/>
                          </a:solidFill>
                          <a:effectLst/>
                        </a:rPr>
                        <a:t>ECTS credits</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2238593216"/>
                  </a:ext>
                </a:extLst>
              </a:tr>
              <a:tr h="283846">
                <a:tc>
                  <a:txBody>
                    <a:bodyPr/>
                    <a:lstStyle/>
                    <a:p>
                      <a:pPr algn="ct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2254280660"/>
                  </a:ext>
                </a:extLst>
              </a:tr>
              <a:tr h="283846">
                <a:tc>
                  <a:txBody>
                    <a:bodyPr/>
                    <a:lstStyle/>
                    <a:p>
                      <a:pPr algn="ct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2698234511"/>
                  </a:ext>
                </a:extLst>
              </a:tr>
              <a:tr h="283846">
                <a:tc>
                  <a:txBody>
                    <a:bodyPr/>
                    <a:lstStyle/>
                    <a:p>
                      <a:pPr algn="ct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3342609227"/>
                  </a:ext>
                </a:extLst>
              </a:tr>
              <a:tr h="283846">
                <a:tc>
                  <a:txBody>
                    <a:bodyPr/>
                    <a:lstStyle/>
                    <a:p>
                      <a:pPr algn="ct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2144874531"/>
                  </a:ext>
                </a:extLst>
              </a:tr>
              <a:tr h="283846">
                <a:tc>
                  <a:txBody>
                    <a:bodyPr/>
                    <a:lstStyle/>
                    <a:p>
                      <a:pPr algn="ct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1682600765"/>
                  </a:ext>
                </a:extLst>
              </a:tr>
              <a:tr h="283846">
                <a:tc>
                  <a:txBody>
                    <a:bodyPr/>
                    <a:lstStyle/>
                    <a:p>
                      <a:pPr algn="ct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a:solidFill>
                            <a:schemeClr val="accent6"/>
                          </a:solidFill>
                          <a:effectLst/>
                        </a:rPr>
                        <a:t>     </a:t>
                      </a:r>
                      <a:endParaRPr lang="en-GB" sz="90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nSpc>
                          <a:spcPct val="115000"/>
                        </a:lnSpc>
                        <a:spcBef>
                          <a:spcPts val="300"/>
                        </a:spcBef>
                        <a:spcAft>
                          <a:spcPts val="300"/>
                        </a:spcAft>
                      </a:pPr>
                      <a:r>
                        <a:rPr lang="en-GB" sz="800" dirty="0">
                          <a:solidFill>
                            <a:schemeClr val="accent6"/>
                          </a:solidFill>
                          <a:effectLst/>
                        </a:rPr>
                        <a:t>     </a:t>
                      </a:r>
                      <a:endParaRPr lang="en-GB" sz="900" dirty="0">
                        <a:solidFill>
                          <a:schemeClr val="accent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654181451"/>
                  </a:ext>
                </a:extLst>
              </a:tr>
            </a:tbl>
          </a:graphicData>
        </a:graphic>
      </p:graphicFrame>
    </p:spTree>
    <p:custDataLst>
      <p:tags r:id="rId1"/>
    </p:custDataLst>
    <p:extLst>
      <p:ext uri="{BB962C8B-B14F-4D97-AF65-F5344CB8AC3E}">
        <p14:creationId xmlns:p14="http://schemas.microsoft.com/office/powerpoint/2010/main" val="8122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End</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of mobility</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8524" y="1218977"/>
            <a:ext cx="7776864" cy="6555641"/>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pPr>
            <a:r>
              <a:rPr lang="en-GB" dirty="0" smtClean="0">
                <a:solidFill>
                  <a:srgbClr val="005172"/>
                </a:solidFill>
                <a:latin typeface="Verdana"/>
              </a:rPr>
              <a:t>all </a:t>
            </a:r>
            <a:r>
              <a:rPr lang="en-GB" dirty="0">
                <a:solidFill>
                  <a:srgbClr val="005172"/>
                </a:solidFill>
                <a:latin typeface="Verdana"/>
              </a:rPr>
              <a:t>students receive diploma supplement from EU Host University with transcript of record including marks and earned ECTS from the attended courses. </a:t>
            </a:r>
            <a:endParaRPr lang="en-GB" dirty="0" smtClean="0">
              <a:solidFill>
                <a:srgbClr val="005172"/>
              </a:solidFill>
              <a:latin typeface="Verdana"/>
            </a:endParaRPr>
          </a:p>
          <a:p>
            <a:pPr marL="285750" lvl="0" indent="-285750">
              <a:lnSpc>
                <a:spcPct val="150000"/>
              </a:lnSpc>
              <a:buFont typeface="Wingdings" panose="05000000000000000000" pitchFamily="2" charset="2"/>
              <a:buChar char="Ø"/>
            </a:pPr>
            <a:endParaRPr lang="en-GB" dirty="0">
              <a:solidFill>
                <a:srgbClr val="005172"/>
              </a:solidFill>
              <a:latin typeface="Verdana"/>
            </a:endParaRPr>
          </a:p>
          <a:p>
            <a:pPr marL="285750" lvl="0" indent="-285750">
              <a:lnSpc>
                <a:spcPct val="150000"/>
              </a:lnSpc>
              <a:buFont typeface="Wingdings" panose="05000000000000000000" pitchFamily="2" charset="2"/>
              <a:buChar char="Ø"/>
            </a:pPr>
            <a:r>
              <a:rPr lang="en-GB" dirty="0" smtClean="0">
                <a:solidFill>
                  <a:srgbClr val="005172"/>
                </a:solidFill>
                <a:latin typeface="Verdana"/>
              </a:rPr>
              <a:t>ECTS of similar courses </a:t>
            </a:r>
            <a:r>
              <a:rPr lang="en-GB" dirty="0">
                <a:solidFill>
                  <a:srgbClr val="005172"/>
                </a:solidFill>
                <a:latin typeface="Verdana"/>
              </a:rPr>
              <a:t>i.e. respecting the national standards of the specialisation, </a:t>
            </a:r>
            <a:r>
              <a:rPr lang="en-GB" dirty="0" smtClean="0">
                <a:solidFill>
                  <a:srgbClr val="005172"/>
                </a:solidFill>
                <a:latin typeface="Verdana"/>
              </a:rPr>
              <a:t>included </a:t>
            </a:r>
            <a:r>
              <a:rPr lang="en-GB" dirty="0">
                <a:solidFill>
                  <a:srgbClr val="005172"/>
                </a:solidFill>
                <a:latin typeface="Verdana"/>
              </a:rPr>
              <a:t>into study program</a:t>
            </a:r>
            <a:r>
              <a:rPr lang="en-GB" dirty="0" smtClean="0">
                <a:solidFill>
                  <a:srgbClr val="005172"/>
                </a:solidFill>
                <a:latin typeface="Verdana"/>
              </a:rPr>
              <a:t>.</a:t>
            </a:r>
          </a:p>
          <a:p>
            <a:pPr marL="285750" lvl="0" indent="-285750">
              <a:lnSpc>
                <a:spcPct val="150000"/>
              </a:lnSpc>
              <a:buFont typeface="Wingdings" panose="05000000000000000000" pitchFamily="2" charset="2"/>
              <a:buChar char="Ø"/>
            </a:pPr>
            <a:endParaRPr lang="en-GB" dirty="0">
              <a:solidFill>
                <a:srgbClr val="005172"/>
              </a:solidFill>
              <a:latin typeface="Verdana"/>
            </a:endParaRPr>
          </a:p>
          <a:p>
            <a:pPr marL="285750" lvl="0" indent="-285750">
              <a:lnSpc>
                <a:spcPct val="150000"/>
              </a:lnSpc>
              <a:buFont typeface="Wingdings" panose="05000000000000000000" pitchFamily="2" charset="2"/>
              <a:buChar char="Ø"/>
            </a:pPr>
            <a:r>
              <a:rPr lang="en-GB" dirty="0" smtClean="0">
                <a:solidFill>
                  <a:srgbClr val="005172"/>
                </a:solidFill>
                <a:latin typeface="Verdana"/>
              </a:rPr>
              <a:t> Different content </a:t>
            </a:r>
            <a:r>
              <a:rPr lang="en-GB" dirty="0">
                <a:solidFill>
                  <a:srgbClr val="005172"/>
                </a:solidFill>
                <a:latin typeface="Verdana"/>
              </a:rPr>
              <a:t>of </a:t>
            </a:r>
            <a:r>
              <a:rPr lang="en-GB" dirty="0" smtClean="0">
                <a:solidFill>
                  <a:srgbClr val="005172"/>
                </a:solidFill>
                <a:latin typeface="Verdana"/>
              </a:rPr>
              <a:t>followed courses included </a:t>
            </a:r>
            <a:r>
              <a:rPr lang="en-GB" dirty="0">
                <a:solidFill>
                  <a:srgbClr val="005172"/>
                </a:solidFill>
                <a:latin typeface="Verdana"/>
              </a:rPr>
              <a:t>into program as additional/optional </a:t>
            </a:r>
            <a:r>
              <a:rPr lang="en-GB" dirty="0" smtClean="0">
                <a:solidFill>
                  <a:srgbClr val="005172"/>
                </a:solidFill>
                <a:latin typeface="Verdana"/>
              </a:rPr>
              <a:t>courses</a:t>
            </a:r>
          </a:p>
          <a:p>
            <a:pPr marL="285750" lvl="0" indent="-285750">
              <a:lnSpc>
                <a:spcPct val="150000"/>
              </a:lnSpc>
              <a:buFont typeface="Wingdings" panose="05000000000000000000" pitchFamily="2" charset="2"/>
              <a:buChar char="Ø"/>
            </a:pPr>
            <a:endParaRPr lang="en-GB" dirty="0">
              <a:solidFill>
                <a:srgbClr val="005172"/>
              </a:solidFill>
              <a:latin typeface="Verdana"/>
            </a:endParaRPr>
          </a:p>
          <a:p>
            <a:pPr marL="285750" lvl="0" indent="-285750">
              <a:lnSpc>
                <a:spcPct val="150000"/>
              </a:lnSpc>
              <a:buFont typeface="Wingdings" panose="05000000000000000000" pitchFamily="2" charset="2"/>
              <a:buChar char="Ø"/>
            </a:pPr>
            <a:r>
              <a:rPr lang="en-US" dirty="0" smtClean="0">
                <a:latin typeface="+mj-lt"/>
              </a:rPr>
              <a:t>MA </a:t>
            </a:r>
            <a:r>
              <a:rPr lang="en-US" dirty="0">
                <a:latin typeface="+mj-lt"/>
              </a:rPr>
              <a:t>diplomas with academic work load of 60 ECTS </a:t>
            </a:r>
            <a:endParaRPr lang="en-US" dirty="0" smtClean="0">
              <a:latin typeface="+mj-lt"/>
            </a:endParaRPr>
          </a:p>
          <a:p>
            <a:pPr lvl="0">
              <a:lnSpc>
                <a:spcPct val="150000"/>
              </a:lnSpc>
            </a:pPr>
            <a:r>
              <a:rPr lang="en-US" dirty="0" smtClean="0">
                <a:latin typeface="+mj-lt"/>
              </a:rPr>
              <a:t> </a:t>
            </a:r>
            <a:r>
              <a:rPr lang="en-US" dirty="0">
                <a:latin typeface="+mj-lt"/>
              </a:rPr>
              <a:t>(one year study)  will be not recognized in CA</a:t>
            </a:r>
            <a:endParaRPr lang="en-GB" dirty="0" smtClean="0">
              <a:solidFill>
                <a:srgbClr val="005172"/>
              </a:solidFill>
              <a:latin typeface="+mj-lt"/>
            </a:endParaRPr>
          </a:p>
          <a:p>
            <a:pPr marL="285750" lvl="0" indent="-285750">
              <a:lnSpc>
                <a:spcPct val="150000"/>
              </a:lnSpc>
              <a:buFont typeface="Wingdings" panose="05000000000000000000" pitchFamily="2" charset="2"/>
              <a:buChar char="Ø"/>
            </a:pPr>
            <a:endParaRPr lang="en-GB" dirty="0">
              <a:solidFill>
                <a:srgbClr val="005172"/>
              </a:solidFill>
              <a:latin typeface="Verdana"/>
            </a:endParaRPr>
          </a:p>
          <a:p>
            <a:pPr marL="285750" lvl="0" indent="-285750">
              <a:lnSpc>
                <a:spcPct val="150000"/>
              </a:lnSpc>
              <a:buFont typeface="Wingdings" panose="05000000000000000000" pitchFamily="2" charset="2"/>
              <a:buChar char="Ø"/>
            </a:pPr>
            <a:endParaRPr lang="en-GB" dirty="0" smtClean="0">
              <a:solidFill>
                <a:srgbClr val="005172"/>
              </a:solidFill>
              <a:latin typeface="Verdana"/>
            </a:endParaRPr>
          </a:p>
          <a:p>
            <a:pPr marL="285750" lvl="0" indent="-285750">
              <a:lnSpc>
                <a:spcPct val="150000"/>
              </a:lnSpc>
              <a:buFont typeface="Wingdings" panose="05000000000000000000" pitchFamily="2" charset="2"/>
              <a:buChar char="Ø"/>
            </a:pPr>
            <a:endParaRPr kumimoji="0" lang="en-GB" sz="1400" b="0" i="0" u="none" strike="noStrike" kern="1200" cap="none" spc="0" normalizeH="0" baseline="0" noProof="0" dirty="0">
              <a:ln>
                <a:noFill/>
              </a:ln>
              <a:solidFill>
                <a:srgbClr val="005172"/>
              </a:solidFill>
              <a:effectLst/>
              <a:uLnTx/>
              <a:uFillTx/>
              <a:latin typeface="Verdana"/>
              <a:ea typeface="+mn-ea"/>
              <a:cs typeface="+mn-cs"/>
            </a:endParaRPr>
          </a:p>
          <a:p>
            <a:pPr marL="285750" lvl="0" indent="-285750">
              <a:lnSpc>
                <a:spcPct val="150000"/>
              </a:lnSpc>
              <a:buFont typeface="Wingdings" panose="05000000000000000000" pitchFamily="2" charset="2"/>
              <a:buChar char="Ø"/>
            </a:pPr>
            <a:endParaRPr kumimoji="0" lang="en-GB" sz="1400" b="0" i="0" u="none" strike="noStrike" kern="1200" cap="none" spc="0" normalizeH="0" baseline="0" noProof="0" dirty="0" smtClean="0">
              <a:ln>
                <a:noFill/>
              </a:ln>
              <a:solidFill>
                <a:srgbClr val="005172"/>
              </a:solidFill>
              <a:effectLst/>
              <a:uLnTx/>
              <a:uFillTx/>
              <a:latin typeface="Verdana" pitchFamily="34" charset="0"/>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pic>
        <p:nvPicPr>
          <p:cNvPr id="5" name="Picture 4" descr="overseas education | Morris - Your Eye On The Futu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3196" y="4779819"/>
            <a:ext cx="1925781" cy="1925781"/>
          </a:xfrm>
          <a:prstGeom prst="rect">
            <a:avLst/>
          </a:prstGeom>
        </p:spPr>
      </p:pic>
    </p:spTree>
    <p:custDataLst>
      <p:tags r:id="rId1"/>
    </p:custDataLst>
    <p:extLst>
      <p:ext uri="{BB962C8B-B14F-4D97-AF65-F5344CB8AC3E}">
        <p14:creationId xmlns:p14="http://schemas.microsoft.com/office/powerpoint/2010/main" val="4737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133427"/>
            <a:ext cx="8442796" cy="791650"/>
          </a:xfrm>
        </p:spPr>
        <p:txBody>
          <a:bodyPr/>
          <a:lstStyle/>
          <a:p>
            <a:endParaRPr lang="en-GB" dirty="0"/>
          </a:p>
        </p:txBody>
      </p:sp>
      <p:sp>
        <p:nvSpPr>
          <p:cNvPr id="3" name="Text Placeholder 2"/>
          <p:cNvSpPr>
            <a:spLocks noGrp="1"/>
          </p:cNvSpPr>
          <p:nvPr>
            <p:ph type="body" sz="quarter" idx="10"/>
          </p:nvPr>
        </p:nvSpPr>
        <p:spPr>
          <a:xfrm>
            <a:off x="259113" y="1743074"/>
            <a:ext cx="7534275" cy="3228976"/>
          </a:xfrm>
        </p:spPr>
        <p:txBody>
          <a:bodyPr/>
          <a:lstStyle/>
          <a:p>
            <a:pPr>
              <a:buFont typeface="Wingdings" panose="05000000000000000000" pitchFamily="2" charset="2"/>
              <a:buChar char="Ø"/>
            </a:pPr>
            <a:endParaRPr lang="en-GB" dirty="0"/>
          </a:p>
        </p:txBody>
      </p:sp>
      <p:pic>
        <p:nvPicPr>
          <p:cNvPr id="5" name="Picture 4" descr="&lt;strong&gt;Thank You&lt;/strong&gt; for the Bad Stuff | Beth Ratzla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743" y="1246909"/>
            <a:ext cx="5352594" cy="4936858"/>
          </a:xfrm>
          <a:prstGeom prst="rect">
            <a:avLst/>
          </a:prstGeom>
        </p:spPr>
      </p:pic>
    </p:spTree>
    <p:extLst>
      <p:ext uri="{BB962C8B-B14F-4D97-AF65-F5344CB8AC3E}">
        <p14:creationId xmlns:p14="http://schemas.microsoft.com/office/powerpoint/2010/main" val="319945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pPr algn="ctr"/>
            <a:r>
              <a:rPr lang="en-GB" sz="2800" dirty="0" smtClean="0"/>
              <a:t>Wageningen University and Research </a:t>
            </a:r>
            <a:r>
              <a:rPr lang="en-GB" dirty="0" smtClean="0"/>
              <a:t/>
            </a:r>
            <a:br>
              <a:rPr lang="en-GB" dirty="0" smtClean="0"/>
            </a:br>
            <a:r>
              <a:rPr lang="en-GB" dirty="0" smtClean="0"/>
              <a:t>three core areas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35" y="1842655"/>
            <a:ext cx="4420960" cy="3995547"/>
          </a:xfrm>
          <a:prstGeom prst="rect">
            <a:avLst/>
          </a:prstGeom>
        </p:spPr>
      </p:pic>
      <p:sp>
        <p:nvSpPr>
          <p:cNvPr id="4" name="TextBox 3"/>
          <p:cNvSpPr txBox="1"/>
          <p:nvPr/>
        </p:nvSpPr>
        <p:spPr>
          <a:xfrm>
            <a:off x="824608" y="1260110"/>
            <a:ext cx="7776864" cy="323165"/>
          </a:xfrm>
          <a:prstGeom prst="rect">
            <a:avLst/>
          </a:prstGeom>
          <a:noFill/>
        </p:spPr>
        <p:txBody>
          <a:bodyPr wrap="square" rtlCol="0">
            <a:spAutoFit/>
          </a:bodyPr>
          <a:lstStyle/>
          <a:p>
            <a:pPr>
              <a:lnSpc>
                <a:spcPts val="1800"/>
              </a:lnSpc>
            </a:pPr>
            <a:r>
              <a:rPr lang="en-GB" sz="1400" dirty="0" smtClean="0">
                <a:latin typeface="Verdana" pitchFamily="34" charset="0"/>
              </a:rPr>
              <a:t> Mission : To </a:t>
            </a:r>
            <a:r>
              <a:rPr lang="en-GB" sz="1400" dirty="0">
                <a:latin typeface="Verdana" pitchFamily="34" charset="0"/>
              </a:rPr>
              <a:t>explore the potential of nature to improve the quality of life</a:t>
            </a:r>
            <a:r>
              <a:rPr lang="en-GB" sz="1400" dirty="0" smtClean="0">
                <a:latin typeface="Verdana" pitchFamily="34" charset="0"/>
              </a:rPr>
              <a:t>.</a:t>
            </a:r>
          </a:p>
        </p:txBody>
      </p:sp>
      <p:sp>
        <p:nvSpPr>
          <p:cNvPr id="5" name="TextBox 4"/>
          <p:cNvSpPr txBox="1"/>
          <p:nvPr/>
        </p:nvSpPr>
        <p:spPr>
          <a:xfrm>
            <a:off x="4713040" y="1842655"/>
            <a:ext cx="4221398" cy="4247317"/>
          </a:xfrm>
          <a:prstGeom prst="rect">
            <a:avLst/>
          </a:prstGeom>
          <a:solidFill>
            <a:schemeClr val="accent3"/>
          </a:solidFill>
        </p:spPr>
        <p:txBody>
          <a:bodyPr wrap="square" rtlCol="0">
            <a:spAutoFit/>
          </a:bodyPr>
          <a:lstStyle/>
          <a:p>
            <a:pPr>
              <a:lnSpc>
                <a:spcPts val="1800"/>
              </a:lnSpc>
            </a:pPr>
            <a:r>
              <a:rPr lang="en-GB" sz="1600" dirty="0"/>
              <a:t>WUR ranking in QS World University Rankings 2017-2018 Agriculture and Forestry </a:t>
            </a:r>
            <a:r>
              <a:rPr lang="en-GB" sz="1600" dirty="0" smtClean="0"/>
              <a:t>1</a:t>
            </a:r>
          </a:p>
          <a:p>
            <a:pPr>
              <a:lnSpc>
                <a:spcPts val="1800"/>
              </a:lnSpc>
            </a:pPr>
            <a:endParaRPr lang="en-GB" sz="1600" dirty="0">
              <a:latin typeface="Verdana" pitchFamily="34" charset="0"/>
            </a:endParaRPr>
          </a:p>
          <a:p>
            <a:pPr>
              <a:lnSpc>
                <a:spcPts val="1800"/>
              </a:lnSpc>
            </a:pPr>
            <a:r>
              <a:rPr lang="en-GB" sz="1600" dirty="0"/>
              <a:t>WUR ranking in QS World University Rankings 2017-2018 Environmental Sciences </a:t>
            </a:r>
            <a:r>
              <a:rPr lang="en-GB" sz="1600" dirty="0" smtClean="0"/>
              <a:t>6</a:t>
            </a:r>
          </a:p>
          <a:p>
            <a:pPr>
              <a:lnSpc>
                <a:spcPts val="1800"/>
              </a:lnSpc>
            </a:pPr>
            <a:endParaRPr lang="en-GB" sz="1600" dirty="0" smtClean="0"/>
          </a:p>
          <a:p>
            <a:pPr>
              <a:lnSpc>
                <a:spcPts val="1800"/>
              </a:lnSpc>
            </a:pPr>
            <a:r>
              <a:rPr lang="en-GB" sz="1600" dirty="0"/>
              <a:t>WUR ranking in National Taiwan University Ranking, World Universities 2016-2017 Agriculture 1 (4 years running</a:t>
            </a:r>
            <a:r>
              <a:rPr lang="en-GB" sz="1600" dirty="0" smtClean="0"/>
              <a:t>)</a:t>
            </a:r>
          </a:p>
          <a:p>
            <a:pPr>
              <a:lnSpc>
                <a:spcPts val="1800"/>
              </a:lnSpc>
            </a:pPr>
            <a:endParaRPr lang="en-GB" sz="1600" dirty="0" smtClean="0"/>
          </a:p>
          <a:p>
            <a:pPr>
              <a:lnSpc>
                <a:spcPts val="1800"/>
              </a:lnSpc>
            </a:pPr>
            <a:r>
              <a:rPr lang="en-GB" sz="1600" dirty="0"/>
              <a:t>WUR ranking in Times Higher Education World University Rankings 2016-2017 </a:t>
            </a:r>
            <a:r>
              <a:rPr lang="en-GB" sz="1600" dirty="0" smtClean="0"/>
              <a:t>65</a:t>
            </a:r>
          </a:p>
          <a:p>
            <a:pPr>
              <a:lnSpc>
                <a:spcPts val="1800"/>
              </a:lnSpc>
            </a:pPr>
            <a:endParaRPr lang="en-GB" sz="1600" dirty="0"/>
          </a:p>
          <a:p>
            <a:pPr>
              <a:lnSpc>
                <a:spcPts val="1800"/>
              </a:lnSpc>
            </a:pPr>
            <a:r>
              <a:rPr lang="en-GB" sz="1600" dirty="0" smtClean="0"/>
              <a:t> </a:t>
            </a:r>
            <a:r>
              <a:rPr lang="en-GB" sz="1600" dirty="0"/>
              <a:t>WUR ranking in Academic Ranking of World Universities 2016 Life &amp; Agriculture Sciences </a:t>
            </a:r>
            <a:r>
              <a:rPr lang="en-GB" sz="1600" dirty="0" smtClean="0"/>
              <a:t>36</a:t>
            </a:r>
          </a:p>
          <a:p>
            <a:pPr>
              <a:lnSpc>
                <a:spcPts val="1800"/>
              </a:lnSpc>
            </a:pPr>
            <a:endParaRPr lang="en-GB" sz="1600" dirty="0"/>
          </a:p>
          <a:p>
            <a:pPr>
              <a:lnSpc>
                <a:spcPts val="1800"/>
              </a:lnSpc>
            </a:pPr>
            <a:r>
              <a:rPr lang="en-GB" sz="1600" dirty="0" smtClean="0"/>
              <a:t> </a:t>
            </a:r>
            <a:r>
              <a:rPr lang="en-GB" sz="1600" dirty="0"/>
              <a:t>WUR ranking in </a:t>
            </a:r>
            <a:r>
              <a:rPr lang="en-GB" sz="1600" dirty="0" err="1"/>
              <a:t>Keuzegids</a:t>
            </a:r>
            <a:r>
              <a:rPr lang="en-GB" sz="1600" dirty="0"/>
              <a:t> in full time university education 2017 1(12 years running)</a:t>
            </a:r>
            <a:endParaRPr lang="en-GB" sz="1600" dirty="0" smtClean="0">
              <a:latin typeface="Verdana" pitchFamily="34" charset="0"/>
            </a:endParaRPr>
          </a:p>
        </p:txBody>
      </p:sp>
    </p:spTree>
    <p:extLst>
      <p:ext uri="{BB962C8B-B14F-4D97-AF65-F5344CB8AC3E}">
        <p14:creationId xmlns:p14="http://schemas.microsoft.com/office/powerpoint/2010/main" val="285030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22"/>
          </p:nvPr>
        </p:nvSpPr>
        <p:spPr>
          <a:xfrm>
            <a:off x="395536" y="2132856"/>
            <a:ext cx="8447088" cy="3312368"/>
          </a:xfrm>
        </p:spPr>
        <p:txBody>
          <a:bodyPr/>
          <a:lstStyle/>
          <a:p>
            <a:pPr algn="ctr"/>
            <a:r>
              <a:rPr lang="en-GB" sz="2800" b="1" dirty="0" smtClean="0">
                <a:solidFill>
                  <a:schemeClr val="accent5">
                    <a:lumMod val="75000"/>
                  </a:schemeClr>
                </a:solidFill>
              </a:rPr>
              <a:t> </a:t>
            </a:r>
          </a:p>
        </p:txBody>
      </p:sp>
      <p:sp>
        <p:nvSpPr>
          <p:cNvPr id="5" name="Tijdelijke aanduiding voor tekst 4"/>
          <p:cNvSpPr>
            <a:spLocks noGrp="1"/>
          </p:cNvSpPr>
          <p:nvPr>
            <p:ph type="body" sz="quarter" idx="23"/>
          </p:nvPr>
        </p:nvSpPr>
        <p:spPr>
          <a:xfrm>
            <a:off x="4788024" y="476672"/>
            <a:ext cx="4355976" cy="4896544"/>
          </a:xfrm>
        </p:spPr>
        <p:txBody>
          <a:bodyPr/>
          <a:lstStyle/>
          <a:p>
            <a:pPr algn="ctr">
              <a:buClr>
                <a:schemeClr val="tx2"/>
              </a:buClr>
            </a:pPr>
            <a:r>
              <a:rPr lang="en-GB" sz="2000" b="1" dirty="0" smtClean="0">
                <a:solidFill>
                  <a:schemeClr val="tx2"/>
                </a:solidFill>
              </a:rPr>
              <a:t>CASIA I – 90 scholarships</a:t>
            </a:r>
          </a:p>
          <a:p>
            <a:pPr algn="ctr">
              <a:buClr>
                <a:schemeClr val="tx2"/>
              </a:buClr>
            </a:pPr>
            <a:r>
              <a:rPr lang="en-GB" sz="2000" b="1" dirty="0" smtClean="0">
                <a:solidFill>
                  <a:schemeClr val="tx2"/>
                </a:solidFill>
              </a:rPr>
              <a:t>CASIA II – 96 scholarships</a:t>
            </a:r>
          </a:p>
          <a:p>
            <a:pPr algn="ctr">
              <a:buClr>
                <a:schemeClr val="tx2"/>
              </a:buClr>
            </a:pPr>
            <a:r>
              <a:rPr lang="en-GB" sz="2000" b="1" dirty="0" smtClean="0">
                <a:solidFill>
                  <a:schemeClr val="tx2"/>
                </a:solidFill>
              </a:rPr>
              <a:t>CASIA III – 116 scholarships</a:t>
            </a:r>
          </a:p>
          <a:p>
            <a:pPr algn="ctr">
              <a:buClr>
                <a:schemeClr val="tx2"/>
              </a:buClr>
            </a:pPr>
            <a:endParaRPr lang="en-GB" sz="2000" b="1" dirty="0" smtClean="0">
              <a:solidFill>
                <a:schemeClr val="tx2"/>
              </a:solidFill>
            </a:endParaRPr>
          </a:p>
          <a:p>
            <a:pPr algn="ctr">
              <a:buClr>
                <a:schemeClr val="tx2"/>
              </a:buClr>
            </a:pPr>
            <a:r>
              <a:rPr lang="en-GB" sz="2000" b="1" dirty="0" smtClean="0">
                <a:solidFill>
                  <a:schemeClr val="tx2"/>
                </a:solidFill>
              </a:rPr>
              <a:t>For </a:t>
            </a:r>
            <a:r>
              <a:rPr lang="en-GB" sz="2000" b="1" dirty="0" err="1" smtClean="0">
                <a:solidFill>
                  <a:schemeClr val="tx2"/>
                </a:solidFill>
              </a:rPr>
              <a:t>Bsc</a:t>
            </a:r>
            <a:r>
              <a:rPr lang="en-GB" sz="2000" b="1" dirty="0" smtClean="0">
                <a:solidFill>
                  <a:schemeClr val="tx2"/>
                </a:solidFill>
              </a:rPr>
              <a:t>, </a:t>
            </a:r>
            <a:r>
              <a:rPr lang="en-GB" sz="2000" b="1" dirty="0" err="1" smtClean="0">
                <a:solidFill>
                  <a:schemeClr val="tx2"/>
                </a:solidFill>
              </a:rPr>
              <a:t>Msc</a:t>
            </a:r>
            <a:r>
              <a:rPr lang="en-GB" sz="2000" b="1" dirty="0" smtClean="0">
                <a:solidFill>
                  <a:schemeClr val="tx2"/>
                </a:solidFill>
              </a:rPr>
              <a:t>, PhD, </a:t>
            </a:r>
            <a:r>
              <a:rPr lang="en-GB" sz="2000" b="1" dirty="0" err="1" smtClean="0">
                <a:solidFill>
                  <a:schemeClr val="tx2"/>
                </a:solidFill>
              </a:rPr>
              <a:t>PostDocs</a:t>
            </a:r>
            <a:r>
              <a:rPr lang="en-GB" sz="2000" b="1" dirty="0" smtClean="0">
                <a:solidFill>
                  <a:schemeClr val="tx2"/>
                </a:solidFill>
              </a:rPr>
              <a:t>, Staff</a:t>
            </a:r>
          </a:p>
          <a:p>
            <a:pPr algn="ctr">
              <a:buClr>
                <a:schemeClr val="tx2"/>
              </a:buClr>
            </a:pPr>
            <a:endParaRPr lang="en-GB" sz="2000" b="1" dirty="0" smtClean="0">
              <a:solidFill>
                <a:schemeClr val="tx2"/>
              </a:solidFill>
            </a:endParaRPr>
          </a:p>
          <a:p>
            <a:pPr algn="ctr">
              <a:buClr>
                <a:schemeClr val="tx2"/>
              </a:buClr>
            </a:pPr>
            <a:r>
              <a:rPr lang="en-GB" sz="2000" b="1" dirty="0" smtClean="0">
                <a:solidFill>
                  <a:schemeClr val="tx2"/>
                </a:solidFill>
                <a:hlinkClick r:id="rId5"/>
              </a:rPr>
              <a:t>www.eu-casia.org</a:t>
            </a:r>
            <a:endParaRPr lang="en-GB" sz="2000" b="1" dirty="0" smtClean="0">
              <a:solidFill>
                <a:schemeClr val="tx2"/>
              </a:solidFill>
            </a:endParaRPr>
          </a:p>
          <a:p>
            <a:pPr algn="ctr">
              <a:buClr>
                <a:schemeClr val="tx2"/>
              </a:buClr>
            </a:pPr>
            <a:endParaRPr lang="en-GB" sz="2000" b="1" dirty="0" smtClean="0">
              <a:solidFill>
                <a:schemeClr val="tx2"/>
              </a:solidFill>
            </a:endParaRPr>
          </a:p>
          <a:p>
            <a:pPr algn="ctr">
              <a:buClr>
                <a:schemeClr val="tx2"/>
              </a:buClr>
            </a:pPr>
            <a:r>
              <a:rPr lang="en-GB" sz="2000" b="1" dirty="0" smtClean="0">
                <a:solidFill>
                  <a:schemeClr val="tx2"/>
                </a:solidFill>
              </a:rPr>
              <a:t> 78 scholarships for Kazakhstan</a:t>
            </a:r>
          </a:p>
          <a:p>
            <a:pPr algn="ctr">
              <a:buClr>
                <a:schemeClr val="tx2"/>
              </a:buClr>
            </a:pPr>
            <a:endParaRPr lang="en-GB" sz="2000" b="1" dirty="0" smtClean="0">
              <a:solidFill>
                <a:schemeClr val="tx2"/>
              </a:solidFill>
            </a:endParaRPr>
          </a:p>
          <a:p>
            <a:pPr algn="ctr">
              <a:buClr>
                <a:schemeClr val="tx2"/>
              </a:buClr>
            </a:pPr>
            <a:r>
              <a:rPr lang="en-GB" sz="2000" b="1" dirty="0" smtClean="0">
                <a:solidFill>
                  <a:schemeClr val="tx2"/>
                </a:solidFill>
              </a:rPr>
              <a:t>2010 - 2017</a:t>
            </a:r>
          </a:p>
          <a:p>
            <a:pPr algn="ctr">
              <a:buClr>
                <a:schemeClr val="tx2"/>
              </a:buClr>
            </a:pPr>
            <a:endParaRPr lang="en-GB" sz="2000" b="1" dirty="0" smtClean="0">
              <a:solidFill>
                <a:schemeClr val="tx2"/>
              </a:solidFill>
            </a:endParaRPr>
          </a:p>
          <a:p>
            <a:pPr algn="ctr">
              <a:buClr>
                <a:schemeClr val="tx2"/>
              </a:buClr>
            </a:pPr>
            <a:endParaRPr lang="en-GB" sz="2000" b="1" dirty="0" smtClean="0">
              <a:solidFill>
                <a:schemeClr val="tx2"/>
              </a:solidFill>
            </a:endParaRPr>
          </a:p>
        </p:txBody>
      </p:sp>
      <p:pic>
        <p:nvPicPr>
          <p:cNvPr id="1027" name="Picture 3"/>
          <p:cNvPicPr>
            <a:picLocks noGrp="1" noChangeAspect="1" noChangeArrowheads="1"/>
          </p:cNvPicPr>
          <p:nvPr>
            <p:ph type="pic" sz="quarter" idx="13"/>
          </p:nvPr>
        </p:nvPicPr>
        <p:blipFill>
          <a:blip r:embed="rId6">
            <a:extLst>
              <a:ext uri="{28A0092B-C50C-407E-A947-70E740481C1C}">
                <a14:useLocalDpi xmlns:a14="http://schemas.microsoft.com/office/drawing/2010/main" val="0"/>
              </a:ext>
            </a:extLst>
          </a:blip>
          <a:srcRect l="3386" r="3386"/>
          <a:stretch>
            <a:fillRect/>
          </a:stretch>
        </p:blipFill>
        <p:spPr bwMode="auto">
          <a:xfrm>
            <a:off x="-16633" y="0"/>
            <a:ext cx="30739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nvPr>
        </p:nvGraphicFramePr>
        <p:xfrm>
          <a:off x="107504" y="0"/>
          <a:ext cx="4752528" cy="6721808"/>
        </p:xfrm>
        <a:graphic>
          <a:graphicData uri="http://schemas.openxmlformats.org/presentationml/2006/ole">
            <mc:AlternateContent xmlns:mc="http://schemas.openxmlformats.org/markup-compatibility/2006">
              <mc:Choice xmlns:v="urn:schemas-microsoft-com:vml" Requires="v">
                <p:oleObj spid="_x0000_s4106" name="Acrobat Document" r:id="rId7" imgW="8020016" imgH="11344072" progId="AcroExch.Document.7">
                  <p:embed/>
                </p:oleObj>
              </mc:Choice>
              <mc:Fallback>
                <p:oleObj name="Acrobat Document" r:id="rId7" imgW="8020016" imgH="11344072" progId="AcroExch.Document.7">
                  <p:embed/>
                  <p:pic>
                    <p:nvPicPr>
                      <p:cNvPr id="3" name="Object 2"/>
                      <p:cNvPicPr/>
                      <p:nvPr/>
                    </p:nvPicPr>
                    <p:blipFill>
                      <a:blip r:embed="rId8"/>
                      <a:stretch>
                        <a:fillRect/>
                      </a:stretch>
                    </p:blipFill>
                    <p:spPr>
                      <a:xfrm>
                        <a:off x="107504" y="0"/>
                        <a:ext cx="4752528" cy="672180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2858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22"/>
          </p:nvPr>
        </p:nvSpPr>
        <p:spPr>
          <a:xfrm>
            <a:off x="395536" y="2132856"/>
            <a:ext cx="8447088" cy="3312368"/>
          </a:xfrm>
        </p:spPr>
        <p:txBody>
          <a:bodyPr/>
          <a:lstStyle/>
          <a:p>
            <a:pPr algn="ctr"/>
            <a:r>
              <a:rPr lang="en-GB" sz="2800" b="1" dirty="0" smtClean="0">
                <a:solidFill>
                  <a:schemeClr val="accent5">
                    <a:lumMod val="75000"/>
                  </a:schemeClr>
                </a:solidFill>
              </a:rPr>
              <a:t> </a:t>
            </a:r>
          </a:p>
        </p:txBody>
      </p:sp>
      <p:sp>
        <p:nvSpPr>
          <p:cNvPr id="5" name="Tijdelijke aanduiding voor tekst 4"/>
          <p:cNvSpPr>
            <a:spLocks noGrp="1"/>
          </p:cNvSpPr>
          <p:nvPr>
            <p:ph type="body" sz="quarter" idx="23"/>
          </p:nvPr>
        </p:nvSpPr>
        <p:spPr>
          <a:xfrm>
            <a:off x="4788024" y="476672"/>
            <a:ext cx="4355976" cy="4536504"/>
          </a:xfrm>
        </p:spPr>
        <p:txBody>
          <a:bodyPr/>
          <a:lstStyle/>
          <a:p>
            <a:pPr>
              <a:buClr>
                <a:schemeClr val="tx2"/>
              </a:buClr>
            </a:pPr>
            <a:r>
              <a:rPr lang="en-GB" sz="2000" b="1" dirty="0" smtClean="0">
                <a:solidFill>
                  <a:schemeClr val="tx2"/>
                </a:solidFill>
              </a:rPr>
              <a:t>TIMUR – Training of Individuals through Mobility from Uzbek Republic to EU</a:t>
            </a:r>
          </a:p>
          <a:p>
            <a:pPr algn="ctr">
              <a:buClr>
                <a:schemeClr val="tx2"/>
              </a:buClr>
            </a:pPr>
            <a:endParaRPr lang="en-GB" sz="2000" b="1" dirty="0">
              <a:solidFill>
                <a:schemeClr val="tx2"/>
              </a:solidFill>
            </a:endParaRPr>
          </a:p>
          <a:p>
            <a:pPr algn="ctr">
              <a:buClr>
                <a:schemeClr val="tx2"/>
              </a:buClr>
            </a:pPr>
            <a:r>
              <a:rPr lang="en-GB" sz="2000" b="1" dirty="0" smtClean="0">
                <a:solidFill>
                  <a:schemeClr val="tx2"/>
                </a:solidFill>
              </a:rPr>
              <a:t>15.07.2013 – 31.01.2018</a:t>
            </a:r>
          </a:p>
          <a:p>
            <a:pPr algn="ctr">
              <a:buClr>
                <a:schemeClr val="tx2"/>
              </a:buClr>
            </a:pPr>
            <a:endParaRPr lang="en-GB" sz="2000" b="1" dirty="0">
              <a:solidFill>
                <a:schemeClr val="tx2"/>
              </a:solidFill>
            </a:endParaRPr>
          </a:p>
          <a:p>
            <a:pPr algn="ctr">
              <a:buClr>
                <a:schemeClr val="tx2"/>
              </a:buClr>
            </a:pPr>
            <a:r>
              <a:rPr lang="en-GB" sz="2000" b="1" dirty="0" smtClean="0">
                <a:solidFill>
                  <a:schemeClr val="tx2"/>
                </a:solidFill>
                <a:hlinkClick r:id="rId4"/>
              </a:rPr>
              <a:t>www.eu-timur.org</a:t>
            </a:r>
            <a:endParaRPr lang="en-GB" sz="2000" b="1" dirty="0" smtClean="0">
              <a:solidFill>
                <a:schemeClr val="tx2"/>
              </a:solidFill>
            </a:endParaRPr>
          </a:p>
          <a:p>
            <a:pPr algn="ctr">
              <a:buClr>
                <a:schemeClr val="tx2"/>
              </a:buClr>
            </a:pPr>
            <a:endParaRPr lang="en-GB" sz="2000" b="1" dirty="0" smtClean="0">
              <a:solidFill>
                <a:schemeClr val="tx2"/>
              </a:solidFill>
            </a:endParaRPr>
          </a:p>
          <a:p>
            <a:pPr algn="ctr">
              <a:buClr>
                <a:schemeClr val="tx2"/>
              </a:buClr>
            </a:pPr>
            <a:r>
              <a:rPr lang="en-GB" sz="2000" b="1" dirty="0" smtClean="0">
                <a:solidFill>
                  <a:schemeClr val="tx2"/>
                </a:solidFill>
              </a:rPr>
              <a:t>145 scholarships for Uzbekistan</a:t>
            </a:r>
          </a:p>
          <a:p>
            <a:pPr algn="ctr">
              <a:buClr>
                <a:schemeClr val="tx2"/>
              </a:buClr>
            </a:pPr>
            <a:endParaRPr lang="en-GB" sz="2000" b="1" dirty="0" smtClean="0">
              <a:solidFill>
                <a:schemeClr val="tx2"/>
              </a:solidFill>
            </a:endParaRPr>
          </a:p>
          <a:p>
            <a:pPr algn="ctr">
              <a:buClr>
                <a:schemeClr val="tx2"/>
              </a:buClr>
            </a:pPr>
            <a:endParaRPr lang="en-GB" sz="2000" b="1" dirty="0" smtClean="0">
              <a:solidFill>
                <a:schemeClr val="tx2"/>
              </a:solidFill>
            </a:endParaRPr>
          </a:p>
          <a:p>
            <a:pPr algn="ctr">
              <a:buClr>
                <a:schemeClr val="tx2"/>
              </a:buClr>
            </a:pPr>
            <a:endParaRPr lang="en-GB" sz="2000" b="1" dirty="0" smtClean="0">
              <a:solidFill>
                <a:schemeClr val="tx2"/>
              </a:solidFill>
            </a:endParaRPr>
          </a:p>
        </p:txBody>
      </p:sp>
      <p:pic>
        <p:nvPicPr>
          <p:cNvPr id="1027" name="Picture 3"/>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3386" r="3386"/>
          <a:stretch>
            <a:fillRect/>
          </a:stretch>
        </p:blipFill>
        <p:spPr bwMode="auto">
          <a:xfrm>
            <a:off x="-16633" y="0"/>
            <a:ext cx="30739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nvPr>
        </p:nvGraphicFramePr>
        <p:xfrm>
          <a:off x="25679" y="260648"/>
          <a:ext cx="5126350" cy="7250528"/>
        </p:xfrm>
        <a:graphic>
          <a:graphicData uri="http://schemas.openxmlformats.org/presentationml/2006/ole">
            <mc:AlternateContent xmlns:mc="http://schemas.openxmlformats.org/markup-compatibility/2006">
              <mc:Choice xmlns:v="urn:schemas-microsoft-com:vml" Requires="v">
                <p:oleObj spid="_x0000_s5136" name="Acrobat Document" r:id="rId6" imgW="8020080" imgH="11344320" progId="AcroExch.Document.7">
                  <p:embed/>
                </p:oleObj>
              </mc:Choice>
              <mc:Fallback>
                <p:oleObj name="Acrobat Document" r:id="rId6" imgW="8020080" imgH="11344320" progId="AcroExch.Document.7">
                  <p:embed/>
                  <p:pic>
                    <p:nvPicPr>
                      <p:cNvPr id="7" name="Object 6"/>
                      <p:cNvPicPr/>
                      <p:nvPr/>
                    </p:nvPicPr>
                    <p:blipFill>
                      <a:blip r:embed="rId7"/>
                      <a:stretch>
                        <a:fillRect/>
                      </a:stretch>
                    </p:blipFill>
                    <p:spPr>
                      <a:xfrm>
                        <a:off x="25679" y="260648"/>
                        <a:ext cx="5126350" cy="725052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5679" y="176374"/>
          <a:ext cx="4724119" cy="6681626"/>
        </p:xfrm>
        <a:graphic>
          <a:graphicData uri="http://schemas.openxmlformats.org/presentationml/2006/ole">
            <mc:AlternateContent xmlns:mc="http://schemas.openxmlformats.org/markup-compatibility/2006">
              <mc:Choice xmlns:v="urn:schemas-microsoft-com:vml" Requires="v">
                <p:oleObj spid="_x0000_s5137" name="Acrobat Document" r:id="rId8" imgW="8020016" imgH="11344072" progId="AcroExch.Document.7">
                  <p:embed/>
                </p:oleObj>
              </mc:Choice>
              <mc:Fallback>
                <p:oleObj name="Acrobat Document" r:id="rId8" imgW="8020016" imgH="11344072" progId="AcroExch.Document.7">
                  <p:embed/>
                  <p:pic>
                    <p:nvPicPr>
                      <p:cNvPr id="9" name="Object 8"/>
                      <p:cNvPicPr/>
                      <p:nvPr/>
                    </p:nvPicPr>
                    <p:blipFill>
                      <a:blip r:embed="rId9"/>
                      <a:stretch>
                        <a:fillRect/>
                      </a:stretch>
                    </p:blipFill>
                    <p:spPr>
                      <a:xfrm>
                        <a:off x="25679" y="176374"/>
                        <a:ext cx="4724119" cy="6681626"/>
                      </a:xfrm>
                      <a:prstGeom prst="rect">
                        <a:avLst/>
                      </a:prstGeom>
                    </p:spPr>
                  </p:pic>
                </p:oleObj>
              </mc:Fallback>
            </mc:AlternateContent>
          </a:graphicData>
        </a:graphic>
      </p:graphicFrame>
    </p:spTree>
    <p:extLst>
      <p:ext uri="{BB962C8B-B14F-4D97-AF65-F5344CB8AC3E}">
        <p14:creationId xmlns:p14="http://schemas.microsoft.com/office/powerpoint/2010/main" val="126075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179388" y="6308725"/>
            <a:ext cx="871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8371" name="Line 3"/>
          <p:cNvSpPr>
            <a:spLocks noChangeShapeType="1"/>
          </p:cNvSpPr>
          <p:nvPr/>
        </p:nvSpPr>
        <p:spPr bwMode="auto">
          <a:xfrm>
            <a:off x="179388" y="908050"/>
            <a:ext cx="871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8372" name="Text Box 4"/>
          <p:cNvSpPr txBox="1">
            <a:spLocks noChangeArrowheads="1"/>
          </p:cNvSpPr>
          <p:nvPr/>
        </p:nvSpPr>
        <p:spPr bwMode="auto">
          <a:xfrm>
            <a:off x="179388" y="638175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ltLang="en-US" dirty="0"/>
          </a:p>
        </p:txBody>
      </p:sp>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488" y="188913"/>
            <a:ext cx="1714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844551" y="1338263"/>
            <a:ext cx="784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dirty="0">
                <a:solidFill>
                  <a:srgbClr val="2C3056"/>
                </a:solidFill>
              </a:rPr>
              <a:t> </a:t>
            </a:r>
            <a:r>
              <a:rPr lang="en-GB" altLang="en-US" b="1" u="sng" dirty="0">
                <a:solidFill>
                  <a:srgbClr val="2C3056"/>
                </a:solidFill>
                <a:latin typeface="+mn-lt"/>
              </a:rPr>
              <a:t>IAMONET	BSc	MSc	PhD	PD	AS	Total</a:t>
            </a:r>
          </a:p>
          <a:p>
            <a:pPr eaLnBrk="1" hangingPunct="1">
              <a:spcBef>
                <a:spcPct val="50000"/>
              </a:spcBef>
            </a:pPr>
            <a:r>
              <a:rPr lang="en-GB" altLang="en-US" dirty="0">
                <a:solidFill>
                  <a:srgbClr val="2C3056"/>
                </a:solidFill>
                <a:latin typeface="+mn-lt"/>
              </a:rPr>
              <a:t>I	</a:t>
            </a:r>
            <a:r>
              <a:rPr lang="en-GB" altLang="en-US" dirty="0" smtClean="0">
                <a:solidFill>
                  <a:srgbClr val="2C3056"/>
                </a:solidFill>
                <a:latin typeface="+mn-lt"/>
              </a:rPr>
              <a:t>	90</a:t>
            </a:r>
            <a:r>
              <a:rPr lang="en-GB" altLang="en-US" dirty="0">
                <a:solidFill>
                  <a:srgbClr val="2C3056"/>
                </a:solidFill>
                <a:latin typeface="+mn-lt"/>
              </a:rPr>
              <a:t>	69	44	26	34	</a:t>
            </a:r>
            <a:r>
              <a:rPr lang="en-GB" altLang="en-US" b="1" dirty="0">
                <a:solidFill>
                  <a:srgbClr val="2C3056"/>
                </a:solidFill>
                <a:latin typeface="+mn-lt"/>
              </a:rPr>
              <a:t>263</a:t>
            </a:r>
          </a:p>
          <a:p>
            <a:pPr eaLnBrk="1" hangingPunct="1">
              <a:spcBef>
                <a:spcPct val="50000"/>
              </a:spcBef>
            </a:pPr>
            <a:r>
              <a:rPr lang="en-GB" altLang="en-US" dirty="0">
                <a:solidFill>
                  <a:srgbClr val="2C3056"/>
                </a:solidFill>
                <a:latin typeface="+mn-lt"/>
              </a:rPr>
              <a:t>II	</a:t>
            </a:r>
            <a:r>
              <a:rPr lang="en-GB" altLang="en-US" dirty="0" smtClean="0">
                <a:solidFill>
                  <a:srgbClr val="2C3056"/>
                </a:solidFill>
                <a:latin typeface="+mn-lt"/>
              </a:rPr>
              <a:t>	81</a:t>
            </a:r>
            <a:r>
              <a:rPr lang="en-GB" altLang="en-US" dirty="0">
                <a:solidFill>
                  <a:srgbClr val="2C3056"/>
                </a:solidFill>
                <a:latin typeface="+mn-lt"/>
              </a:rPr>
              <a:t>	71	36	19	26	</a:t>
            </a:r>
            <a:r>
              <a:rPr lang="en-GB" altLang="en-US" b="1" dirty="0">
                <a:solidFill>
                  <a:srgbClr val="2C3056"/>
                </a:solidFill>
                <a:latin typeface="+mn-lt"/>
              </a:rPr>
              <a:t>233</a:t>
            </a:r>
          </a:p>
          <a:p>
            <a:pPr eaLnBrk="1" hangingPunct="1">
              <a:spcBef>
                <a:spcPct val="50000"/>
              </a:spcBef>
            </a:pPr>
            <a:r>
              <a:rPr lang="en-GB" altLang="en-US" dirty="0">
                <a:solidFill>
                  <a:srgbClr val="2C3056"/>
                </a:solidFill>
                <a:latin typeface="+mn-lt"/>
              </a:rPr>
              <a:t>III	</a:t>
            </a:r>
            <a:r>
              <a:rPr lang="en-GB" altLang="en-US" dirty="0" smtClean="0">
                <a:solidFill>
                  <a:srgbClr val="2C3056"/>
                </a:solidFill>
                <a:latin typeface="+mn-lt"/>
              </a:rPr>
              <a:t>	90</a:t>
            </a:r>
            <a:r>
              <a:rPr lang="en-GB" altLang="en-US" dirty="0">
                <a:solidFill>
                  <a:srgbClr val="2C3056"/>
                </a:solidFill>
                <a:latin typeface="+mn-lt"/>
              </a:rPr>
              <a:t>	67	39	12	23	</a:t>
            </a:r>
            <a:r>
              <a:rPr lang="en-GB" altLang="en-US" b="1" dirty="0">
                <a:solidFill>
                  <a:srgbClr val="2C3056"/>
                </a:solidFill>
                <a:latin typeface="+mn-lt"/>
              </a:rPr>
              <a:t>231</a:t>
            </a:r>
          </a:p>
          <a:p>
            <a:pPr eaLnBrk="1" hangingPunct="1">
              <a:spcBef>
                <a:spcPct val="50000"/>
              </a:spcBef>
            </a:pPr>
            <a:r>
              <a:rPr lang="en-GB" altLang="en-US" dirty="0">
                <a:solidFill>
                  <a:srgbClr val="2C3056"/>
                </a:solidFill>
                <a:latin typeface="+mn-lt"/>
              </a:rPr>
              <a:t>IV	</a:t>
            </a:r>
            <a:r>
              <a:rPr lang="en-GB" altLang="en-US" dirty="0" smtClean="0">
                <a:solidFill>
                  <a:srgbClr val="2C3056"/>
                </a:solidFill>
                <a:latin typeface="+mn-lt"/>
              </a:rPr>
              <a:t>	88</a:t>
            </a:r>
            <a:r>
              <a:rPr lang="en-GB" altLang="en-US" dirty="0">
                <a:solidFill>
                  <a:srgbClr val="2C3056"/>
                </a:solidFill>
                <a:latin typeface="+mn-lt"/>
              </a:rPr>
              <a:t>	62	51	16	26	</a:t>
            </a:r>
            <a:r>
              <a:rPr lang="en-GB" altLang="en-US" b="1" dirty="0">
                <a:solidFill>
                  <a:srgbClr val="2C3056"/>
                </a:solidFill>
                <a:latin typeface="+mn-lt"/>
              </a:rPr>
              <a:t>243</a:t>
            </a:r>
          </a:p>
          <a:p>
            <a:pPr eaLnBrk="1" hangingPunct="1">
              <a:spcBef>
                <a:spcPct val="50000"/>
              </a:spcBef>
            </a:pPr>
            <a:r>
              <a:rPr lang="en-GB" altLang="en-US" dirty="0">
                <a:solidFill>
                  <a:srgbClr val="2C3056"/>
                </a:solidFill>
                <a:latin typeface="+mn-lt"/>
              </a:rPr>
              <a:t>V	</a:t>
            </a:r>
            <a:r>
              <a:rPr lang="en-GB" altLang="en-US" dirty="0" smtClean="0">
                <a:solidFill>
                  <a:srgbClr val="2C3056"/>
                </a:solidFill>
                <a:latin typeface="+mn-lt"/>
              </a:rPr>
              <a:t>	77</a:t>
            </a:r>
            <a:r>
              <a:rPr lang="en-GB" altLang="en-US" dirty="0">
                <a:solidFill>
                  <a:srgbClr val="2C3056"/>
                </a:solidFill>
                <a:latin typeface="+mn-lt"/>
              </a:rPr>
              <a:t>	60	49	26	34	</a:t>
            </a:r>
            <a:r>
              <a:rPr lang="en-GB" altLang="en-US" b="1" dirty="0">
                <a:solidFill>
                  <a:srgbClr val="2C3056"/>
                </a:solidFill>
                <a:latin typeface="+mn-lt"/>
              </a:rPr>
              <a:t>246</a:t>
            </a:r>
          </a:p>
          <a:p>
            <a:pPr eaLnBrk="1" hangingPunct="1">
              <a:spcBef>
                <a:spcPct val="50000"/>
              </a:spcBef>
            </a:pPr>
            <a:r>
              <a:rPr lang="en-GB" altLang="en-US" b="1" dirty="0">
                <a:solidFill>
                  <a:srgbClr val="2C3056"/>
                </a:solidFill>
                <a:latin typeface="+mn-lt"/>
              </a:rPr>
              <a:t>Total	</a:t>
            </a:r>
            <a:r>
              <a:rPr lang="en-GB" altLang="en-US" b="1" dirty="0" smtClean="0">
                <a:solidFill>
                  <a:srgbClr val="2C3056"/>
                </a:solidFill>
                <a:latin typeface="+mn-lt"/>
              </a:rPr>
              <a:t>	</a:t>
            </a:r>
            <a:r>
              <a:rPr lang="en-GB" altLang="en-US" b="1" dirty="0" smtClean="0">
                <a:solidFill>
                  <a:srgbClr val="C00000"/>
                </a:solidFill>
                <a:latin typeface="+mn-lt"/>
              </a:rPr>
              <a:t>426</a:t>
            </a:r>
            <a:r>
              <a:rPr lang="en-GB" altLang="en-US" b="1" dirty="0">
                <a:solidFill>
                  <a:srgbClr val="C00000"/>
                </a:solidFill>
                <a:latin typeface="+mn-lt"/>
              </a:rPr>
              <a:t>	329	219	99	143	1216</a:t>
            </a:r>
          </a:p>
        </p:txBody>
      </p:sp>
      <p:sp>
        <p:nvSpPr>
          <p:cNvPr id="2" name="TextBox 1"/>
          <p:cNvSpPr txBox="1"/>
          <p:nvPr/>
        </p:nvSpPr>
        <p:spPr>
          <a:xfrm>
            <a:off x="914400" y="350495"/>
            <a:ext cx="5295900" cy="323165"/>
          </a:xfrm>
          <a:prstGeom prst="rect">
            <a:avLst/>
          </a:prstGeom>
          <a:noFill/>
        </p:spPr>
        <p:txBody>
          <a:bodyPr wrap="square" rtlCol="0">
            <a:spAutoFit/>
          </a:bodyPr>
          <a:lstStyle/>
          <a:p>
            <a:pPr algn="ctr">
              <a:lnSpc>
                <a:spcPts val="1800"/>
              </a:lnSpc>
            </a:pPr>
            <a:r>
              <a:rPr lang="en-GB" sz="2800" b="1" dirty="0" smtClean="0">
                <a:latin typeface="Verdana" pitchFamily="34" charset="0"/>
              </a:rPr>
              <a:t>  2007 - 2017</a:t>
            </a:r>
          </a:p>
        </p:txBody>
      </p:sp>
    </p:spTree>
    <p:extLst>
      <p:ext uri="{BB962C8B-B14F-4D97-AF65-F5344CB8AC3E}">
        <p14:creationId xmlns:p14="http://schemas.microsoft.com/office/powerpoint/2010/main" val="2868827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712869" y="341378"/>
            <a:ext cx="3888432" cy="84012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fontAlgn="base">
              <a:lnSpc>
                <a:spcPts val="4000"/>
              </a:lnSpc>
              <a:spcBef>
                <a:spcPct val="0"/>
              </a:spcBef>
              <a:spcAft>
                <a:spcPct val="0"/>
              </a:spcAft>
            </a:pPr>
            <a:r>
              <a:rPr lang="en-GB" sz="2400" b="1" dirty="0" smtClean="0">
                <a:solidFill>
                  <a:schemeClr val="tx2"/>
                </a:solidFill>
                <a:latin typeface="Verdana" pitchFamily="34" charset="0"/>
                <a:ea typeface="+mj-ea"/>
                <a:cs typeface="+mj-cs"/>
              </a:rPr>
              <a:t>Type of scholarships </a:t>
            </a:r>
            <a:endParaRPr lang="en-GB" sz="2400" b="1" dirty="0">
              <a:solidFill>
                <a:schemeClr val="tx2"/>
              </a:solidFill>
              <a:latin typeface="Verdana" pitchFamily="34" charset="0"/>
              <a:ea typeface="+mj-ea"/>
              <a:cs typeface="+mj-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500401" cy="15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1842" y="1657489"/>
            <a:ext cx="7776864" cy="4696670"/>
          </a:xfrm>
          <a:prstGeom prst="rect">
            <a:avLst/>
          </a:prstGeom>
          <a:noFill/>
        </p:spPr>
        <p:txBody>
          <a:bodyPr wrap="square" rtlCol="0">
            <a:spAutoFit/>
          </a:bodyPr>
          <a:lstStyle/>
          <a:p>
            <a:pPr>
              <a:lnSpc>
                <a:spcPct val="110000"/>
              </a:lnSpc>
            </a:pPr>
            <a:r>
              <a:rPr lang="en-GB" sz="2000" dirty="0" smtClean="0">
                <a:solidFill>
                  <a:schemeClr val="tx2"/>
                </a:solidFill>
              </a:rPr>
              <a:t> </a:t>
            </a:r>
          </a:p>
          <a:p>
            <a:pPr marL="342900" indent="-342900">
              <a:lnSpc>
                <a:spcPct val="110000"/>
              </a:lnSpc>
              <a:buAutoNum type="arabicPeriod"/>
            </a:pPr>
            <a:r>
              <a:rPr lang="en-GB" dirty="0" smtClean="0">
                <a:latin typeface="Verdana" pitchFamily="34" charset="0"/>
              </a:rPr>
              <a:t>Undergraduates – exchange students or diploma seeking,  following regular courses at EU Host university: 6-10-36 months </a:t>
            </a:r>
          </a:p>
          <a:p>
            <a:pPr marL="342900" indent="-342900">
              <a:lnSpc>
                <a:spcPct val="110000"/>
              </a:lnSpc>
              <a:buAutoNum type="arabicPeriod"/>
            </a:pPr>
            <a:endParaRPr lang="en-GB" dirty="0" smtClean="0">
              <a:latin typeface="Verdana" pitchFamily="34" charset="0"/>
            </a:endParaRPr>
          </a:p>
          <a:p>
            <a:pPr marL="342900" indent="-342900">
              <a:lnSpc>
                <a:spcPct val="110000"/>
              </a:lnSpc>
              <a:buAutoNum type="arabicPeriod"/>
            </a:pPr>
            <a:r>
              <a:rPr lang="en-GB" dirty="0" smtClean="0">
                <a:latin typeface="Verdana" pitchFamily="34" charset="0"/>
              </a:rPr>
              <a:t>Master – exchange or diploma seeking, joint supervision during master thesis: 6-12-24 months</a:t>
            </a:r>
          </a:p>
          <a:p>
            <a:pPr marL="342900" indent="-342900">
              <a:lnSpc>
                <a:spcPct val="110000"/>
              </a:lnSpc>
              <a:buAutoNum type="arabicPeriod"/>
            </a:pPr>
            <a:endParaRPr lang="en-GB" dirty="0" smtClean="0">
              <a:latin typeface="Verdana" pitchFamily="34" charset="0"/>
            </a:endParaRPr>
          </a:p>
          <a:p>
            <a:pPr marL="342900" indent="-342900">
              <a:lnSpc>
                <a:spcPct val="110000"/>
              </a:lnSpc>
              <a:buAutoNum type="arabicPeriod"/>
            </a:pPr>
            <a:r>
              <a:rPr lang="en-GB" dirty="0" smtClean="0">
                <a:latin typeface="Verdana" pitchFamily="34" charset="0"/>
              </a:rPr>
              <a:t>Doctorates – exchange, diploma seeking or PhD sandwich with joint supervision: 6-12-24-36 months</a:t>
            </a:r>
          </a:p>
          <a:p>
            <a:pPr marL="342900" indent="-342900">
              <a:lnSpc>
                <a:spcPct val="110000"/>
              </a:lnSpc>
              <a:buAutoNum type="arabicPeriod"/>
            </a:pPr>
            <a:endParaRPr lang="en-GB" dirty="0" smtClean="0">
              <a:latin typeface="Verdana" pitchFamily="34" charset="0"/>
            </a:endParaRPr>
          </a:p>
          <a:p>
            <a:pPr marL="342900" indent="-342900">
              <a:lnSpc>
                <a:spcPct val="110000"/>
              </a:lnSpc>
              <a:buAutoNum type="arabicPeriod"/>
            </a:pPr>
            <a:r>
              <a:rPr lang="en-GB" dirty="0" smtClean="0">
                <a:latin typeface="Verdana" pitchFamily="34" charset="0"/>
              </a:rPr>
              <a:t>Post-Doctorates  -  individual research: 6-10 months</a:t>
            </a:r>
          </a:p>
          <a:p>
            <a:pPr marL="342900" indent="-342900">
              <a:lnSpc>
                <a:spcPct val="110000"/>
              </a:lnSpc>
              <a:buAutoNum type="arabicPeriod"/>
            </a:pPr>
            <a:endParaRPr lang="en-GB" dirty="0" smtClean="0">
              <a:latin typeface="Verdana" pitchFamily="34" charset="0"/>
            </a:endParaRPr>
          </a:p>
          <a:p>
            <a:pPr marL="342900" indent="-342900">
              <a:lnSpc>
                <a:spcPct val="110000"/>
              </a:lnSpc>
              <a:buAutoNum type="arabicPeriod"/>
            </a:pPr>
            <a:r>
              <a:rPr lang="en-GB" dirty="0" smtClean="0">
                <a:latin typeface="Verdana" pitchFamily="34" charset="0"/>
              </a:rPr>
              <a:t>Academic staff – development of new curricula teaching and research methods: 1-3 months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4249" y="34289"/>
            <a:ext cx="2339752" cy="1316111"/>
          </a:xfrm>
          <a:prstGeom prst="rect">
            <a:avLst/>
          </a:prstGeom>
        </p:spPr>
      </p:pic>
    </p:spTree>
    <p:custDataLst>
      <p:tags r:id="rId1"/>
    </p:custDataLst>
    <p:extLst>
      <p:ext uri="{BB962C8B-B14F-4D97-AF65-F5344CB8AC3E}">
        <p14:creationId xmlns:p14="http://schemas.microsoft.com/office/powerpoint/2010/main" val="240302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712869" y="341378"/>
            <a:ext cx="3888432" cy="84012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fontAlgn="base">
              <a:lnSpc>
                <a:spcPts val="4000"/>
              </a:lnSpc>
              <a:spcBef>
                <a:spcPct val="0"/>
              </a:spcBef>
              <a:spcAft>
                <a:spcPct val="0"/>
              </a:spcAft>
            </a:pPr>
            <a:r>
              <a:rPr lang="en-GB" sz="3600" b="1" dirty="0" smtClean="0">
                <a:solidFill>
                  <a:schemeClr val="tx2"/>
                </a:solidFill>
                <a:latin typeface="Verdana" pitchFamily="34" charset="0"/>
                <a:ea typeface="+mj-ea"/>
                <a:cs typeface="+mj-cs"/>
              </a:rPr>
              <a:t>EU Partners </a:t>
            </a:r>
            <a:endParaRPr lang="en-GB" sz="3600" b="1" dirty="0">
              <a:solidFill>
                <a:schemeClr val="tx2"/>
              </a:solidFill>
              <a:latin typeface="Verdana" pitchFamily="34" charset="0"/>
              <a:ea typeface="+mj-ea"/>
              <a:cs typeface="+mj-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500401" cy="15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499742"/>
            <a:ext cx="7776864" cy="5385642"/>
          </a:xfrm>
          <a:prstGeom prst="rect">
            <a:avLst/>
          </a:prstGeom>
          <a:noFill/>
        </p:spPr>
        <p:txBody>
          <a:bodyPr wrap="square" rtlCol="0">
            <a:spAutoFit/>
          </a:bodyPr>
          <a:lstStyle/>
          <a:p>
            <a:pPr marL="457200" indent="-457200">
              <a:lnSpc>
                <a:spcPct val="110000"/>
              </a:lnSpc>
              <a:buFont typeface="+mj-lt"/>
              <a:buAutoNum type="arabicPeriod"/>
            </a:pPr>
            <a:r>
              <a:rPr lang="en-GB" sz="2000" b="1" dirty="0" smtClean="0">
                <a:solidFill>
                  <a:schemeClr val="accent5">
                    <a:lumMod val="75000"/>
                  </a:schemeClr>
                </a:solidFill>
              </a:rPr>
              <a:t>Wageningen  University</a:t>
            </a:r>
            <a:r>
              <a:rPr lang="en-GB" sz="2000" dirty="0" smtClean="0">
                <a:solidFill>
                  <a:schemeClr val="accent5">
                    <a:lumMod val="75000"/>
                  </a:schemeClr>
                </a:solidFill>
              </a:rPr>
              <a:t>, 		The Netherlands</a:t>
            </a:r>
          </a:p>
          <a:p>
            <a:pPr marL="457200" indent="-457200">
              <a:lnSpc>
                <a:spcPct val="110000"/>
              </a:lnSpc>
              <a:buFont typeface="+mj-lt"/>
              <a:buAutoNum type="arabicPeriod"/>
            </a:pPr>
            <a:r>
              <a:rPr lang="en-GB" sz="2000" dirty="0" err="1" smtClean="0">
                <a:solidFill>
                  <a:schemeClr val="accent5">
                    <a:lumMod val="75000"/>
                  </a:schemeClr>
                </a:solidFill>
              </a:rPr>
              <a:t>Universitat</a:t>
            </a:r>
            <a:r>
              <a:rPr lang="en-GB" sz="2000" dirty="0" smtClean="0">
                <a:solidFill>
                  <a:schemeClr val="accent5">
                    <a:lumMod val="75000"/>
                  </a:schemeClr>
                </a:solidFill>
              </a:rPr>
              <a:t> fur </a:t>
            </a:r>
            <a:r>
              <a:rPr lang="en-GB" sz="2000" dirty="0" err="1" smtClean="0">
                <a:solidFill>
                  <a:schemeClr val="accent5">
                    <a:lumMod val="75000"/>
                  </a:schemeClr>
                </a:solidFill>
              </a:rPr>
              <a:t>Bodenkultur</a:t>
            </a:r>
            <a:r>
              <a:rPr lang="en-GB" sz="2000" dirty="0" smtClean="0">
                <a:solidFill>
                  <a:schemeClr val="accent5">
                    <a:lumMod val="75000"/>
                  </a:schemeClr>
                </a:solidFill>
              </a:rPr>
              <a:t>, 			Austria</a:t>
            </a:r>
          </a:p>
          <a:p>
            <a:pPr marL="457200" indent="-457200">
              <a:lnSpc>
                <a:spcPct val="110000"/>
              </a:lnSpc>
              <a:buFont typeface="+mj-lt"/>
              <a:buAutoNum type="arabicPeriod"/>
            </a:pPr>
            <a:r>
              <a:rPr lang="en-GB" sz="2000" dirty="0" smtClean="0">
                <a:solidFill>
                  <a:schemeClr val="accent5">
                    <a:lumMod val="75000"/>
                  </a:schemeClr>
                </a:solidFill>
              </a:rPr>
              <a:t>University of </a:t>
            </a:r>
            <a:r>
              <a:rPr lang="en-GB" sz="2000" dirty="0" err="1" smtClean="0">
                <a:solidFill>
                  <a:schemeClr val="accent5">
                    <a:lumMod val="75000"/>
                  </a:schemeClr>
                </a:solidFill>
              </a:rPr>
              <a:t>Hohenheim</a:t>
            </a:r>
            <a:r>
              <a:rPr lang="en-GB" sz="2000" dirty="0" smtClean="0">
                <a:solidFill>
                  <a:schemeClr val="accent5">
                    <a:lumMod val="75000"/>
                  </a:schemeClr>
                </a:solidFill>
              </a:rPr>
              <a:t>, 			Germany</a:t>
            </a:r>
          </a:p>
          <a:p>
            <a:pPr marL="457200" indent="-457200">
              <a:lnSpc>
                <a:spcPct val="110000"/>
              </a:lnSpc>
              <a:buFont typeface="+mj-lt"/>
              <a:buAutoNum type="arabicPeriod"/>
            </a:pPr>
            <a:r>
              <a:rPr lang="en-GB" sz="2000" dirty="0" smtClean="0">
                <a:solidFill>
                  <a:schemeClr val="accent5">
                    <a:lumMod val="75000"/>
                  </a:schemeClr>
                </a:solidFill>
              </a:rPr>
              <a:t>Czech University of Life Science , 	Czech 	Republic</a:t>
            </a:r>
          </a:p>
          <a:p>
            <a:pPr marL="457200" indent="-457200">
              <a:lnSpc>
                <a:spcPct val="110000"/>
              </a:lnSpc>
              <a:buFont typeface="+mj-lt"/>
              <a:buAutoNum type="arabicPeriod"/>
            </a:pPr>
            <a:r>
              <a:rPr lang="en-GB" sz="2000" dirty="0" smtClean="0">
                <a:solidFill>
                  <a:schemeClr val="accent5">
                    <a:lumMod val="75000"/>
                  </a:schemeClr>
                </a:solidFill>
              </a:rPr>
              <a:t>Slovak University of Agriculture, 		Slovakia</a:t>
            </a:r>
          </a:p>
          <a:p>
            <a:pPr marL="457200" indent="-457200">
              <a:lnSpc>
                <a:spcPct val="110000"/>
              </a:lnSpc>
              <a:buFont typeface="+mj-lt"/>
              <a:buAutoNum type="arabicPeriod"/>
            </a:pPr>
            <a:r>
              <a:rPr lang="en-GB" sz="2000" dirty="0" smtClean="0">
                <a:solidFill>
                  <a:schemeClr val="accent5">
                    <a:lumMod val="75000"/>
                  </a:schemeClr>
                </a:solidFill>
              </a:rPr>
              <a:t>Swedish University of Agricultural Science	Sweden</a:t>
            </a:r>
          </a:p>
          <a:p>
            <a:pPr marL="457200" indent="-457200">
              <a:lnSpc>
                <a:spcPct val="110000"/>
              </a:lnSpc>
              <a:buFont typeface="+mj-lt"/>
              <a:buAutoNum type="arabicPeriod"/>
            </a:pPr>
            <a:r>
              <a:rPr lang="en-GB" sz="2000" dirty="0" smtClean="0">
                <a:solidFill>
                  <a:schemeClr val="accent5">
                    <a:lumMod val="75000"/>
                  </a:schemeClr>
                </a:solidFill>
              </a:rPr>
              <a:t>Universidad de Granada			Spain</a:t>
            </a:r>
          </a:p>
          <a:p>
            <a:pPr marL="457200" indent="-457200">
              <a:lnSpc>
                <a:spcPct val="110000"/>
              </a:lnSpc>
              <a:buFont typeface="+mj-lt"/>
              <a:buAutoNum type="arabicPeriod"/>
            </a:pPr>
            <a:r>
              <a:rPr lang="en-GB" sz="2000" dirty="0" err="1" smtClean="0">
                <a:solidFill>
                  <a:schemeClr val="accent5">
                    <a:lumMod val="75000"/>
                  </a:schemeClr>
                </a:solidFill>
              </a:rPr>
              <a:t>Szent</a:t>
            </a:r>
            <a:r>
              <a:rPr lang="en-GB" sz="2000" dirty="0" smtClean="0">
                <a:solidFill>
                  <a:schemeClr val="accent5">
                    <a:lumMod val="75000"/>
                  </a:schemeClr>
                </a:solidFill>
              </a:rPr>
              <a:t> </a:t>
            </a:r>
            <a:r>
              <a:rPr lang="en-GB" sz="2000" dirty="0" err="1" smtClean="0">
                <a:solidFill>
                  <a:schemeClr val="accent5">
                    <a:lumMod val="75000"/>
                  </a:schemeClr>
                </a:solidFill>
              </a:rPr>
              <a:t>István</a:t>
            </a:r>
            <a:r>
              <a:rPr lang="en-GB" sz="2000" dirty="0" smtClean="0">
                <a:solidFill>
                  <a:schemeClr val="accent5">
                    <a:lumMod val="75000"/>
                  </a:schemeClr>
                </a:solidFill>
              </a:rPr>
              <a:t> </a:t>
            </a:r>
            <a:r>
              <a:rPr lang="en-GB" sz="2000" dirty="0" err="1" smtClean="0">
                <a:solidFill>
                  <a:schemeClr val="accent5">
                    <a:lumMod val="75000"/>
                  </a:schemeClr>
                </a:solidFill>
              </a:rPr>
              <a:t>Egyetem</a:t>
            </a:r>
            <a:r>
              <a:rPr lang="en-GB" sz="2000" dirty="0" smtClean="0">
                <a:solidFill>
                  <a:schemeClr val="accent5">
                    <a:lumMod val="75000"/>
                  </a:schemeClr>
                </a:solidFill>
              </a:rPr>
              <a:t>, 			Hungary</a:t>
            </a:r>
          </a:p>
          <a:p>
            <a:pPr marL="457200" indent="-457200">
              <a:lnSpc>
                <a:spcPct val="110000"/>
              </a:lnSpc>
              <a:buFont typeface="+mj-lt"/>
              <a:buAutoNum type="arabicPeriod"/>
            </a:pPr>
            <a:r>
              <a:rPr lang="en-GB" sz="2000" dirty="0" err="1" smtClean="0">
                <a:solidFill>
                  <a:schemeClr val="accent5">
                    <a:lumMod val="75000"/>
                  </a:schemeClr>
                </a:solidFill>
              </a:rPr>
              <a:t>Politechnico</a:t>
            </a:r>
            <a:r>
              <a:rPr lang="en-GB" sz="2000" dirty="0" smtClean="0">
                <a:solidFill>
                  <a:schemeClr val="accent5">
                    <a:lumMod val="75000"/>
                  </a:schemeClr>
                </a:solidFill>
              </a:rPr>
              <a:t> di Torino, 			Italy</a:t>
            </a:r>
          </a:p>
          <a:p>
            <a:pPr marL="457200" indent="-457200">
              <a:lnSpc>
                <a:spcPct val="110000"/>
              </a:lnSpc>
              <a:buFont typeface="+mj-lt"/>
              <a:buAutoNum type="arabicPeriod"/>
            </a:pPr>
            <a:r>
              <a:rPr lang="en-GB" sz="2000" dirty="0" smtClean="0">
                <a:solidFill>
                  <a:schemeClr val="accent5">
                    <a:lumMod val="75000"/>
                  </a:schemeClr>
                </a:solidFill>
              </a:rPr>
              <a:t>Montpellier University – </a:t>
            </a:r>
            <a:r>
              <a:rPr lang="en-GB" sz="2000" dirty="0" err="1" smtClean="0">
                <a:solidFill>
                  <a:schemeClr val="accent5">
                    <a:lumMod val="75000"/>
                  </a:schemeClr>
                </a:solidFill>
              </a:rPr>
              <a:t>SupAgro</a:t>
            </a:r>
            <a:r>
              <a:rPr lang="en-GB" sz="2000" dirty="0" smtClean="0">
                <a:solidFill>
                  <a:schemeClr val="accent5">
                    <a:lumMod val="75000"/>
                  </a:schemeClr>
                </a:solidFill>
              </a:rPr>
              <a:t>, 		France</a:t>
            </a:r>
          </a:p>
          <a:p>
            <a:pPr marL="457200" indent="-457200">
              <a:lnSpc>
                <a:spcPct val="110000"/>
              </a:lnSpc>
              <a:buFont typeface="+mj-lt"/>
              <a:buAutoNum type="arabicPeriod"/>
            </a:pPr>
            <a:r>
              <a:rPr lang="en-GB" sz="2000" dirty="0" smtClean="0">
                <a:solidFill>
                  <a:schemeClr val="accent5">
                    <a:lumMod val="75000"/>
                  </a:schemeClr>
                </a:solidFill>
              </a:rPr>
              <a:t>Georg-August-</a:t>
            </a:r>
            <a:r>
              <a:rPr lang="en-GB" sz="2000" dirty="0" err="1" smtClean="0">
                <a:solidFill>
                  <a:schemeClr val="accent5">
                    <a:lumMod val="75000"/>
                  </a:schemeClr>
                </a:solidFill>
              </a:rPr>
              <a:t>Universität</a:t>
            </a:r>
            <a:r>
              <a:rPr lang="en-GB" sz="2000" dirty="0" smtClean="0">
                <a:solidFill>
                  <a:schemeClr val="accent5">
                    <a:lumMod val="75000"/>
                  </a:schemeClr>
                </a:solidFill>
              </a:rPr>
              <a:t> </a:t>
            </a:r>
            <a:r>
              <a:rPr lang="en-GB" sz="2000" dirty="0" err="1" smtClean="0">
                <a:solidFill>
                  <a:schemeClr val="accent5">
                    <a:lumMod val="75000"/>
                  </a:schemeClr>
                </a:solidFill>
              </a:rPr>
              <a:t>Göttingen</a:t>
            </a:r>
            <a:r>
              <a:rPr lang="en-GB" sz="2000" dirty="0" smtClean="0">
                <a:solidFill>
                  <a:schemeClr val="accent5">
                    <a:lumMod val="75000"/>
                  </a:schemeClr>
                </a:solidFill>
              </a:rPr>
              <a:t>, 		Germany</a:t>
            </a:r>
          </a:p>
          <a:p>
            <a:pPr marL="457200" indent="-457200">
              <a:lnSpc>
                <a:spcPct val="110000"/>
              </a:lnSpc>
              <a:buFont typeface="+mj-lt"/>
              <a:buAutoNum type="arabicPeriod"/>
            </a:pPr>
            <a:r>
              <a:rPr lang="en-GB" sz="2000" dirty="0" smtClean="0">
                <a:solidFill>
                  <a:schemeClr val="accent5">
                    <a:lumMod val="75000"/>
                  </a:schemeClr>
                </a:solidFill>
              </a:rPr>
              <a:t>University </a:t>
            </a:r>
            <a:r>
              <a:rPr lang="en-GB" sz="2000" dirty="0" err="1" smtClean="0">
                <a:solidFill>
                  <a:schemeClr val="accent5">
                    <a:lumMod val="75000"/>
                  </a:schemeClr>
                </a:solidFill>
              </a:rPr>
              <a:t>Ljubliana</a:t>
            </a:r>
            <a:r>
              <a:rPr lang="en-GB" sz="2000" dirty="0" smtClean="0">
                <a:solidFill>
                  <a:schemeClr val="accent5">
                    <a:lumMod val="75000"/>
                  </a:schemeClr>
                </a:solidFill>
              </a:rPr>
              <a:t>, 				Slovenia</a:t>
            </a:r>
          </a:p>
          <a:p>
            <a:pPr marL="457200" indent="-457200">
              <a:lnSpc>
                <a:spcPct val="110000"/>
              </a:lnSpc>
              <a:buFont typeface="+mj-lt"/>
              <a:buAutoNum type="arabicPeriod"/>
            </a:pPr>
            <a:r>
              <a:rPr lang="en-GB" sz="2000" dirty="0" smtClean="0">
                <a:solidFill>
                  <a:schemeClr val="accent5">
                    <a:lumMod val="75000"/>
                  </a:schemeClr>
                </a:solidFill>
              </a:rPr>
              <a:t>Universidad Las Palmas de Gran </a:t>
            </a:r>
            <a:r>
              <a:rPr lang="en-GB" sz="2000" dirty="0" err="1" smtClean="0">
                <a:solidFill>
                  <a:schemeClr val="accent5">
                    <a:lumMod val="75000"/>
                  </a:schemeClr>
                </a:solidFill>
              </a:rPr>
              <a:t>Canaria</a:t>
            </a:r>
            <a:r>
              <a:rPr lang="en-GB" sz="2000" dirty="0" smtClean="0">
                <a:solidFill>
                  <a:schemeClr val="accent5">
                    <a:lumMod val="75000"/>
                  </a:schemeClr>
                </a:solidFill>
              </a:rPr>
              <a:t>,	Spain</a:t>
            </a:r>
          </a:p>
          <a:p>
            <a:pPr marL="457200" indent="-457200">
              <a:lnSpc>
                <a:spcPct val="110000"/>
              </a:lnSpc>
              <a:buFont typeface="+mj-lt"/>
              <a:buAutoNum type="arabicPeriod"/>
            </a:pPr>
            <a:r>
              <a:rPr lang="en-GB" sz="2000" dirty="0" smtClean="0">
                <a:solidFill>
                  <a:schemeClr val="accent5">
                    <a:lumMod val="75000"/>
                  </a:schemeClr>
                </a:solidFill>
              </a:rPr>
              <a:t>Adam Mickiewicz University, 			Poland</a:t>
            </a:r>
          </a:p>
          <a:p>
            <a:pPr>
              <a:lnSpc>
                <a:spcPct val="110000"/>
              </a:lnSpc>
            </a:pPr>
            <a:endParaRPr lang="en-GB" sz="2000" dirty="0" smtClean="0">
              <a:solidFill>
                <a:schemeClr val="tx2"/>
              </a:solidFill>
            </a:endParaRPr>
          </a:p>
          <a:p>
            <a:pPr>
              <a:lnSpc>
                <a:spcPct val="110000"/>
              </a:lnSpc>
            </a:pPr>
            <a:endParaRPr lang="en-GB" sz="1400" dirty="0" smtClean="0">
              <a:latin typeface="Verdana"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4249" y="34289"/>
            <a:ext cx="2339752" cy="1316111"/>
          </a:xfrm>
          <a:prstGeom prst="rect">
            <a:avLst/>
          </a:prstGeom>
        </p:spPr>
      </p:pic>
    </p:spTree>
    <p:custDataLst>
      <p:tags r:id="rId1"/>
    </p:custDataLst>
    <p:extLst>
      <p:ext uri="{BB962C8B-B14F-4D97-AF65-F5344CB8AC3E}">
        <p14:creationId xmlns:p14="http://schemas.microsoft.com/office/powerpoint/2010/main" val="16619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84012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algn="ctr" fontAlgn="base">
              <a:lnSpc>
                <a:spcPts val="4000"/>
              </a:lnSpc>
              <a:spcBef>
                <a:spcPct val="0"/>
              </a:spcBef>
              <a:spcAft>
                <a:spcPct val="0"/>
              </a:spcAft>
            </a:pPr>
            <a:r>
              <a:rPr lang="en-GB" sz="2800" b="1" dirty="0" smtClean="0">
                <a:solidFill>
                  <a:schemeClr val="tx2"/>
                </a:solidFill>
                <a:latin typeface="Verdana" pitchFamily="34" charset="0"/>
                <a:ea typeface="+mj-ea"/>
                <a:cs typeface="+mj-cs"/>
              </a:rPr>
              <a:t>  From 2010 </a:t>
            </a:r>
            <a:endParaRPr lang="en-GB" sz="2800" b="1" dirty="0">
              <a:solidFill>
                <a:schemeClr val="tx2"/>
              </a:solidFill>
              <a:latin typeface="Verdana" pitchFamily="34" charset="0"/>
              <a:ea typeface="+mj-ea"/>
              <a:cs typeface="+mj-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4016484"/>
          </a:xfrm>
          <a:prstGeom prst="rect">
            <a:avLst/>
          </a:prstGeom>
          <a:noFill/>
        </p:spPr>
        <p:txBody>
          <a:bodyPr wrap="square" rtlCol="0">
            <a:spAutoFit/>
          </a:bodyPr>
          <a:lstStyle/>
          <a:p>
            <a:pPr marL="457200" indent="-457200">
              <a:buFont typeface="+mj-lt"/>
              <a:buAutoNum type="arabicPeriod"/>
            </a:pPr>
            <a:r>
              <a:rPr lang="en-GB" sz="2000" dirty="0" smtClean="0">
                <a:solidFill>
                  <a:schemeClr val="accent1">
                    <a:lumMod val="75000"/>
                  </a:schemeClr>
                </a:solidFill>
              </a:rPr>
              <a:t>CASIA focus </a:t>
            </a:r>
            <a:r>
              <a:rPr lang="en-GB" sz="2000" dirty="0">
                <a:solidFill>
                  <a:schemeClr val="accent1">
                    <a:lumMod val="75000"/>
                  </a:schemeClr>
                </a:solidFill>
              </a:rPr>
              <a:t>on </a:t>
            </a:r>
            <a:r>
              <a:rPr lang="en-GB" sz="2000" b="1" dirty="0">
                <a:solidFill>
                  <a:schemeClr val="accent1">
                    <a:lumMod val="75000"/>
                  </a:schemeClr>
                </a:solidFill>
              </a:rPr>
              <a:t>agriculture, life sciences, trans-boundary natural resource management, climate change </a:t>
            </a:r>
            <a:r>
              <a:rPr lang="en-GB" sz="2000" dirty="0">
                <a:solidFill>
                  <a:schemeClr val="accent1">
                    <a:lumMod val="75000"/>
                  </a:schemeClr>
                </a:solidFill>
              </a:rPr>
              <a:t>and </a:t>
            </a:r>
            <a:r>
              <a:rPr lang="en-GB" sz="2000" b="1" dirty="0">
                <a:solidFill>
                  <a:schemeClr val="accent1">
                    <a:lumMod val="75000"/>
                  </a:schemeClr>
                </a:solidFill>
              </a:rPr>
              <a:t>environmental practices </a:t>
            </a:r>
            <a:r>
              <a:rPr lang="en-GB" sz="2000" dirty="0">
                <a:solidFill>
                  <a:schemeClr val="accent1">
                    <a:lumMod val="75000"/>
                  </a:schemeClr>
                </a:solidFill>
              </a:rPr>
              <a:t>required for mitigation of consequences of the </a:t>
            </a:r>
            <a:r>
              <a:rPr lang="en-GB" sz="2000" b="1" dirty="0">
                <a:solidFill>
                  <a:schemeClr val="accent1">
                    <a:lumMod val="75000"/>
                  </a:schemeClr>
                </a:solidFill>
              </a:rPr>
              <a:t>Aral Sea disaster </a:t>
            </a:r>
            <a:r>
              <a:rPr lang="en-GB" sz="2000" dirty="0">
                <a:solidFill>
                  <a:schemeClr val="accent1">
                    <a:lumMod val="75000"/>
                  </a:schemeClr>
                </a:solidFill>
              </a:rPr>
              <a:t>and finding solutions for increasing competition between CA countries for water, </a:t>
            </a:r>
            <a:r>
              <a:rPr lang="en-GB" sz="2000" dirty="0" smtClean="0">
                <a:solidFill>
                  <a:schemeClr val="accent1">
                    <a:lumMod val="75000"/>
                  </a:schemeClr>
                </a:solidFill>
              </a:rPr>
              <a:t>for example, </a:t>
            </a:r>
            <a:r>
              <a:rPr lang="en-GB" sz="2000" dirty="0">
                <a:solidFill>
                  <a:schemeClr val="accent1">
                    <a:lumMod val="75000"/>
                  </a:schemeClr>
                </a:solidFill>
              </a:rPr>
              <a:t>in a view of </a:t>
            </a:r>
            <a:r>
              <a:rPr lang="en-GB" sz="2000" dirty="0" smtClean="0">
                <a:solidFill>
                  <a:schemeClr val="accent1">
                    <a:lumMod val="75000"/>
                  </a:schemeClr>
                </a:solidFill>
              </a:rPr>
              <a:t>the water, agriculture </a:t>
            </a:r>
            <a:r>
              <a:rPr lang="en-GB" sz="2000" dirty="0">
                <a:solidFill>
                  <a:schemeClr val="accent1">
                    <a:lumMod val="75000"/>
                  </a:schemeClr>
                </a:solidFill>
              </a:rPr>
              <a:t>and </a:t>
            </a:r>
            <a:r>
              <a:rPr lang="en-GB" sz="2000" dirty="0" smtClean="0">
                <a:solidFill>
                  <a:schemeClr val="accent1">
                    <a:lumMod val="75000"/>
                  </a:schemeClr>
                </a:solidFill>
              </a:rPr>
              <a:t>energy nexus.</a:t>
            </a:r>
          </a:p>
          <a:p>
            <a:pPr marL="457200" indent="-457200">
              <a:buFont typeface="+mj-lt"/>
              <a:buAutoNum type="arabicPeriod"/>
            </a:pPr>
            <a:endParaRPr lang="en-GB" sz="2000" dirty="0" smtClean="0">
              <a:solidFill>
                <a:schemeClr val="accent1">
                  <a:lumMod val="75000"/>
                </a:schemeClr>
              </a:solidFill>
            </a:endParaRPr>
          </a:p>
          <a:p>
            <a:pPr marL="457200" indent="-457200">
              <a:buFont typeface="+mj-lt"/>
              <a:buAutoNum type="arabicPeriod"/>
            </a:pPr>
            <a:r>
              <a:rPr lang="en-GB" sz="2000" dirty="0" smtClean="0">
                <a:solidFill>
                  <a:schemeClr val="accent1">
                    <a:lumMod val="75000"/>
                  </a:schemeClr>
                </a:solidFill>
              </a:rPr>
              <a:t>TIMUR  </a:t>
            </a:r>
            <a:r>
              <a:rPr lang="en-GB" sz="2000" dirty="0">
                <a:solidFill>
                  <a:schemeClr val="accent1">
                    <a:lumMod val="75000"/>
                  </a:schemeClr>
                </a:solidFill>
              </a:rPr>
              <a:t>uses scholarships as a tool to create partnership which brings together the fields of education, technology, research, business and entrepreneurship, in order to produce new innovations and introduce them to Uzbekistan</a:t>
            </a:r>
            <a:r>
              <a:rPr lang="en-GB" sz="2000" dirty="0" smtClean="0">
                <a:solidFill>
                  <a:schemeClr val="accent1">
                    <a:lumMod val="75000"/>
                  </a:schemeClr>
                </a:solidFill>
              </a:rPr>
              <a:t>. </a:t>
            </a:r>
            <a:endParaRPr lang="en-GB" sz="2000" dirty="0">
              <a:solidFill>
                <a:schemeClr val="accent1">
                  <a:lumMod val="75000"/>
                </a:schemeClr>
              </a:solidFill>
            </a:endParaRPr>
          </a:p>
          <a:p>
            <a:pPr marL="457200" indent="-457200">
              <a:buFont typeface="+mj-lt"/>
              <a:buAutoNum type="arabicPeriod"/>
            </a:pPr>
            <a:endParaRPr lang="en-GB" sz="2000" dirty="0" smtClean="0">
              <a:solidFill>
                <a:schemeClr val="accent1">
                  <a:lumMod val="75000"/>
                </a:schemeClr>
              </a:solidFill>
            </a:endParaRPr>
          </a:p>
          <a:p>
            <a:pPr>
              <a:lnSpc>
                <a:spcPts val="1800"/>
              </a:lnSpc>
            </a:pPr>
            <a:endParaRPr lang="en-GB" sz="1400" dirty="0" smtClean="0">
              <a:latin typeface="Verdana"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spTree>
    <p:custDataLst>
      <p:tags r:id="rId1"/>
    </p:custDataLst>
    <p:extLst>
      <p:ext uri="{BB962C8B-B14F-4D97-AF65-F5344CB8AC3E}">
        <p14:creationId xmlns:p14="http://schemas.microsoft.com/office/powerpoint/2010/main" val="31031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95736" y="356627"/>
            <a:ext cx="4522439" cy="786329"/>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108000" rIns="91440" bIns="216000" numCol="1" anchor="t" anchorCtr="0" compatLnSpc="1">
            <a:prstTxWarp prst="textNoShape">
              <a:avLst/>
            </a:prstTxWarp>
            <a:spAutoFit/>
          </a:bodyP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Bologna</a:t>
            </a:r>
            <a:r>
              <a:rPr kumimoji="0" lang="en-GB" sz="2800" b="1" i="0" u="none" strike="noStrike" kern="1200" cap="none" spc="0" normalizeH="0" noProof="0" dirty="0" smtClean="0">
                <a:ln>
                  <a:noFill/>
                </a:ln>
                <a:solidFill>
                  <a:srgbClr val="34B233"/>
                </a:solidFill>
                <a:effectLst/>
                <a:uLnTx/>
                <a:uFillTx/>
                <a:latin typeface="Verdana" pitchFamily="34" charset="0"/>
                <a:ea typeface="+mn-ea"/>
                <a:cs typeface="+mn-cs"/>
              </a:rPr>
              <a:t> process</a:t>
            </a:r>
            <a:r>
              <a:rPr kumimoji="0" lang="en-GB" sz="2800" b="1" i="0" u="none" strike="noStrike" kern="1200" cap="none" spc="0" normalizeH="0" baseline="0" noProof="0" dirty="0" smtClean="0">
                <a:ln>
                  <a:noFill/>
                </a:ln>
                <a:solidFill>
                  <a:srgbClr val="34B233"/>
                </a:solidFill>
                <a:effectLst/>
                <a:uLnTx/>
                <a:uFillTx/>
                <a:latin typeface="Verdana" pitchFamily="34" charset="0"/>
                <a:ea typeface="+mn-ea"/>
                <a:cs typeface="+mn-cs"/>
              </a:rPr>
              <a:t> </a:t>
            </a:r>
            <a:endParaRPr kumimoji="0" lang="en-GB" sz="2800" b="1" i="0" u="none" strike="noStrike" kern="1200" cap="none" spc="0" normalizeH="0" baseline="0" noProof="0" dirty="0">
              <a:ln>
                <a:noFill/>
              </a:ln>
              <a:solidFill>
                <a:srgbClr val="34B233"/>
              </a:solidFill>
              <a:effectLst/>
              <a:uLnTx/>
              <a:uFillTx/>
              <a:latin typeface="Verdana" pitchFamily="34" charset="0"/>
              <a:ea typeface="+mn-ea"/>
              <a:cs typeface="+mn-cs"/>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386" r="3386"/>
          <a:stretch>
            <a:fillRect/>
          </a:stretch>
        </p:blipFill>
        <p:spPr bwMode="auto">
          <a:xfrm>
            <a:off x="-16633" y="0"/>
            <a:ext cx="2140361"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522882"/>
            <a:ext cx="7776864" cy="5062924"/>
          </a:xfrm>
          <a:prstGeom prst="rect">
            <a:avLst/>
          </a:prstGeom>
          <a:noFill/>
        </p:spPr>
        <p:txBody>
          <a:bodyPr wrap="square" rtlCol="0">
            <a:spAutoFit/>
          </a:bodyPr>
          <a:lstStyle/>
          <a:p>
            <a:pPr marL="457200" indent="-457200">
              <a:buFont typeface="+mj-lt"/>
              <a:buAutoNum type="arabicPeriod"/>
            </a:pPr>
            <a:r>
              <a:rPr lang="en-GB" dirty="0"/>
              <a:t>At present 43 different education systems covering 38 EU countries can be found </a:t>
            </a:r>
            <a:endParaRPr lang="en-GB" dirty="0" smtClean="0"/>
          </a:p>
          <a:p>
            <a:pPr marL="457200" indent="-457200">
              <a:buFont typeface="+mj-lt"/>
              <a:buAutoNum type="arabicPeriod"/>
            </a:pPr>
            <a:endParaRPr lang="en-GB" dirty="0"/>
          </a:p>
          <a:p>
            <a:pPr marL="457200" indent="-457200">
              <a:buFont typeface="+mj-lt"/>
              <a:buAutoNum type="arabicPeriod"/>
            </a:pPr>
            <a:r>
              <a:rPr lang="en-GB" dirty="0" smtClean="0"/>
              <a:t> </a:t>
            </a:r>
            <a:r>
              <a:rPr lang="en-GB" dirty="0"/>
              <a:t>Higher Education is closely connected to the economic development of each country. EU countries are responsible for their own education and training systems, but the European Union helps them set joint goals and share good practices </a:t>
            </a:r>
            <a:r>
              <a:rPr lang="en-GB" dirty="0" smtClean="0"/>
              <a:t>. </a:t>
            </a:r>
          </a:p>
          <a:p>
            <a:pPr marL="457200" indent="-457200">
              <a:buFont typeface="+mj-lt"/>
              <a:buAutoNum type="arabicPeriod"/>
            </a:pPr>
            <a:endParaRPr lang="en-GB" dirty="0"/>
          </a:p>
          <a:p>
            <a:pPr marL="457200" indent="-457200">
              <a:buFont typeface="+mj-lt"/>
              <a:buAutoNum type="arabicPeriod"/>
            </a:pPr>
            <a:r>
              <a:rPr lang="en-GB" dirty="0" smtClean="0"/>
              <a:t>In </a:t>
            </a:r>
            <a:r>
              <a:rPr lang="en-GB" dirty="0"/>
              <a:t>June 1999 in Bologna, 31 European Ministers of Education signed joint declaration European space for higher education</a:t>
            </a:r>
            <a:r>
              <a:rPr lang="en-GB" dirty="0" smtClean="0"/>
              <a:t>. </a:t>
            </a:r>
            <a:r>
              <a:rPr lang="en-GB" dirty="0"/>
              <a:t>The five main objectives of the declaration are: </a:t>
            </a:r>
            <a:r>
              <a:rPr lang="en-GB" dirty="0" smtClean="0"/>
              <a:t> </a:t>
            </a:r>
          </a:p>
          <a:p>
            <a:pPr lvl="1"/>
            <a:r>
              <a:rPr lang="en-GB" dirty="0" smtClean="0"/>
              <a:t>- adoption </a:t>
            </a:r>
            <a:r>
              <a:rPr lang="en-GB" dirty="0"/>
              <a:t>of common framework of readable and comparable degrees</a:t>
            </a:r>
          </a:p>
          <a:p>
            <a:pPr lvl="1"/>
            <a:r>
              <a:rPr lang="en-GB" dirty="0" smtClean="0"/>
              <a:t>- the </a:t>
            </a:r>
            <a:r>
              <a:rPr lang="en-GB" dirty="0"/>
              <a:t>introduction of undergraduate BSc and  postgraduate MSc/PhD levels</a:t>
            </a:r>
          </a:p>
          <a:p>
            <a:pPr lvl="1"/>
            <a:r>
              <a:rPr lang="en-GB" dirty="0" smtClean="0"/>
              <a:t>- ECTS </a:t>
            </a:r>
            <a:r>
              <a:rPr lang="en-GB" dirty="0"/>
              <a:t>compatible credit systems</a:t>
            </a:r>
          </a:p>
          <a:p>
            <a:pPr lvl="1"/>
            <a:r>
              <a:rPr lang="en-GB" dirty="0" smtClean="0"/>
              <a:t>- a </a:t>
            </a:r>
            <a:r>
              <a:rPr lang="en-GB" dirty="0"/>
              <a:t>European dimension in quality assurance</a:t>
            </a:r>
          </a:p>
          <a:p>
            <a:pPr lvl="1"/>
            <a:r>
              <a:rPr lang="en-GB" dirty="0" smtClean="0"/>
              <a:t>- Promotion </a:t>
            </a:r>
            <a:r>
              <a:rPr lang="en-GB" dirty="0"/>
              <a:t>of the free mobility of students as well as trainees and graduates </a:t>
            </a:r>
            <a:endParaRPr kumimoji="0" lang="en-GB" sz="2000" b="0" i="0" u="none" strike="noStrike" kern="1200" cap="none" spc="0" normalizeH="0" baseline="0" noProof="0" dirty="0" smtClean="0">
              <a:ln>
                <a:noFill/>
              </a:ln>
              <a:solidFill>
                <a:srgbClr val="519FD7">
                  <a:lumMod val="75000"/>
                </a:srgbClr>
              </a:solidFill>
              <a:effectLst/>
              <a:uLnTx/>
              <a:uFillTx/>
              <a:ea typeface="+mn-ea"/>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0" lang="en-GB" sz="1400" b="0" i="0" u="none" strike="noStrike" kern="1200" cap="none" spc="0" normalizeH="0" baseline="0" noProof="0" dirty="0" smtClean="0">
              <a:ln>
                <a:noFill/>
              </a:ln>
              <a:solidFill>
                <a:srgbClr val="005172"/>
              </a:solidFill>
              <a:effectLst/>
              <a:uLnTx/>
              <a:uFillTx/>
              <a:latin typeface="Verdana" pitchFamily="34" charset="0"/>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175" y="34290"/>
            <a:ext cx="2195825" cy="1235152"/>
          </a:xfrm>
          <a:prstGeom prst="rect">
            <a:avLst/>
          </a:prstGeom>
        </p:spPr>
      </p:pic>
    </p:spTree>
    <p:custDataLst>
      <p:tags r:id="rId1"/>
    </p:custDataLst>
    <p:extLst>
      <p:ext uri="{BB962C8B-B14F-4D97-AF65-F5344CB8AC3E}">
        <p14:creationId xmlns:p14="http://schemas.microsoft.com/office/powerpoint/2010/main" val="22541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geningen U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4.xml><?xml version="1.0" encoding="utf-8"?>
<a:theme xmlns:a="http://schemas.openxmlformats.org/drawingml/2006/main" name="2_Wageningen U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5137</TotalTime>
  <Words>943</Words>
  <Application>Microsoft Office PowerPoint</Application>
  <PresentationFormat>Экран (4:3)</PresentationFormat>
  <Paragraphs>240</Paragraphs>
  <Slides>19</Slides>
  <Notes>16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4</vt:i4>
      </vt:variant>
      <vt:variant>
        <vt:lpstr>Внедренные серверы OLE</vt:lpstr>
      </vt:variant>
      <vt:variant>
        <vt:i4>1</vt:i4>
      </vt:variant>
      <vt:variant>
        <vt:lpstr>Заголовки слайдов</vt:lpstr>
      </vt:variant>
      <vt:variant>
        <vt:i4>19</vt:i4>
      </vt:variant>
    </vt:vector>
  </HeadingPairs>
  <TitlesOfParts>
    <vt:vector size="29" baseType="lpstr">
      <vt:lpstr>Arial</vt:lpstr>
      <vt:lpstr>Calibri</vt:lpstr>
      <vt:lpstr>Times New Roman</vt:lpstr>
      <vt:lpstr>Verdana</vt:lpstr>
      <vt:lpstr>Wingdings</vt:lpstr>
      <vt:lpstr>Wageningen UR</vt:lpstr>
      <vt:lpstr>Custom Design</vt:lpstr>
      <vt:lpstr>1_Wageningen UR</vt:lpstr>
      <vt:lpstr>2_Wageningen UR</vt:lpstr>
      <vt:lpstr>Acrobat Document</vt:lpstr>
      <vt:lpstr>Quality Assurance of International Academic Mobility -  experience form ERASMUS Mundus CASIA and TIMUR Partnership projects </vt:lpstr>
      <vt:lpstr>Wageningen University and Research  three core areas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User</cp:lastModifiedBy>
  <cp:revision>409</cp:revision>
  <dcterms:created xsi:type="dcterms:W3CDTF">2011-09-29T08:30:03Z</dcterms:created>
  <dcterms:modified xsi:type="dcterms:W3CDTF">2017-12-20T09:36:11Z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